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8"/>
  </p:notesMasterIdLst>
  <p:sldIdLst>
    <p:sldId id="257" r:id="rId2"/>
    <p:sldId id="1150" r:id="rId3"/>
    <p:sldId id="1082" r:id="rId4"/>
    <p:sldId id="404" r:id="rId5"/>
    <p:sldId id="1143" r:id="rId6"/>
    <p:sldId id="405" r:id="rId7"/>
    <p:sldId id="299" r:id="rId8"/>
    <p:sldId id="1083" r:id="rId9"/>
    <p:sldId id="288" r:id="rId10"/>
    <p:sldId id="286" r:id="rId11"/>
    <p:sldId id="289" r:id="rId12"/>
    <p:sldId id="1086" r:id="rId13"/>
    <p:sldId id="290" r:id="rId14"/>
    <p:sldId id="1085" r:id="rId15"/>
    <p:sldId id="1087" r:id="rId16"/>
    <p:sldId id="1088" r:id="rId17"/>
    <p:sldId id="291" r:id="rId18"/>
    <p:sldId id="1089" r:id="rId19"/>
    <p:sldId id="328" r:id="rId20"/>
    <p:sldId id="1020" r:id="rId21"/>
    <p:sldId id="1021" r:id="rId22"/>
    <p:sldId id="1022" r:id="rId23"/>
    <p:sldId id="1023" r:id="rId24"/>
    <p:sldId id="1024" r:id="rId25"/>
    <p:sldId id="1084" r:id="rId26"/>
    <p:sldId id="325" r:id="rId27"/>
    <p:sldId id="326" r:id="rId28"/>
    <p:sldId id="329" r:id="rId29"/>
    <p:sldId id="355" r:id="rId30"/>
    <p:sldId id="366" r:id="rId31"/>
    <p:sldId id="356" r:id="rId32"/>
    <p:sldId id="357" r:id="rId33"/>
    <p:sldId id="358" r:id="rId34"/>
    <p:sldId id="359" r:id="rId35"/>
    <p:sldId id="372" r:id="rId36"/>
    <p:sldId id="487" r:id="rId37"/>
    <p:sldId id="490" r:id="rId38"/>
    <p:sldId id="1026" r:id="rId39"/>
    <p:sldId id="1025" r:id="rId40"/>
    <p:sldId id="1189" r:id="rId41"/>
    <p:sldId id="1190" r:id="rId42"/>
    <p:sldId id="1027" r:id="rId43"/>
    <p:sldId id="1028" r:id="rId44"/>
    <p:sldId id="1029" r:id="rId45"/>
    <p:sldId id="1030" r:id="rId46"/>
    <p:sldId id="1031" r:id="rId47"/>
    <p:sldId id="1032" r:id="rId48"/>
    <p:sldId id="1033" r:id="rId49"/>
    <p:sldId id="1034" r:id="rId50"/>
    <p:sldId id="1045" r:id="rId51"/>
    <p:sldId id="1058" r:id="rId52"/>
    <p:sldId id="1191" r:id="rId53"/>
    <p:sldId id="1192" r:id="rId54"/>
    <p:sldId id="1193" r:id="rId55"/>
    <p:sldId id="1194" r:id="rId56"/>
    <p:sldId id="1195" r:id="rId57"/>
    <p:sldId id="1196" r:id="rId58"/>
    <p:sldId id="1197" r:id="rId59"/>
    <p:sldId id="1198" r:id="rId60"/>
    <p:sldId id="1199" r:id="rId61"/>
    <p:sldId id="1200" r:id="rId62"/>
    <p:sldId id="1201" r:id="rId63"/>
    <p:sldId id="1202" r:id="rId64"/>
    <p:sldId id="1203" r:id="rId65"/>
    <p:sldId id="1204" r:id="rId66"/>
    <p:sldId id="1205" r:id="rId67"/>
    <p:sldId id="1206" r:id="rId68"/>
    <p:sldId id="1207" r:id="rId69"/>
    <p:sldId id="1208" r:id="rId70"/>
    <p:sldId id="1209" r:id="rId71"/>
    <p:sldId id="1210" r:id="rId72"/>
    <p:sldId id="1215" r:id="rId73"/>
    <p:sldId id="1216" r:id="rId74"/>
    <p:sldId id="1065" r:id="rId75"/>
    <p:sldId id="1211" r:id="rId76"/>
    <p:sldId id="1212" r:id="rId77"/>
    <p:sldId id="1213" r:id="rId78"/>
    <p:sldId id="1214" r:id="rId79"/>
    <p:sldId id="384" r:id="rId80"/>
    <p:sldId id="385" r:id="rId81"/>
    <p:sldId id="386" r:id="rId82"/>
    <p:sldId id="387" r:id="rId83"/>
    <p:sldId id="388" r:id="rId84"/>
    <p:sldId id="389" r:id="rId85"/>
    <p:sldId id="866" r:id="rId86"/>
    <p:sldId id="867" r:id="rId87"/>
    <p:sldId id="868" r:id="rId88"/>
    <p:sldId id="869" r:id="rId89"/>
    <p:sldId id="870" r:id="rId90"/>
    <p:sldId id="908" r:id="rId91"/>
    <p:sldId id="909" r:id="rId92"/>
    <p:sldId id="910" r:id="rId93"/>
    <p:sldId id="970" r:id="rId94"/>
    <p:sldId id="971" r:id="rId95"/>
    <p:sldId id="972" r:id="rId96"/>
    <p:sldId id="973" r:id="rId97"/>
    <p:sldId id="911" r:id="rId98"/>
    <p:sldId id="998" r:id="rId99"/>
    <p:sldId id="912" r:id="rId100"/>
    <p:sldId id="913" r:id="rId101"/>
    <p:sldId id="996" r:id="rId102"/>
    <p:sldId id="997" r:id="rId103"/>
    <p:sldId id="914" r:id="rId104"/>
    <p:sldId id="915" r:id="rId105"/>
    <p:sldId id="1151" r:id="rId106"/>
    <p:sldId id="1152" r:id="rId107"/>
    <p:sldId id="1153" r:id="rId108"/>
    <p:sldId id="1154" r:id="rId109"/>
    <p:sldId id="1155" r:id="rId110"/>
    <p:sldId id="1156" r:id="rId111"/>
    <p:sldId id="1157" r:id="rId112"/>
    <p:sldId id="1159" r:id="rId113"/>
    <p:sldId id="1158" r:id="rId114"/>
    <p:sldId id="1160"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173" r:id="rId128"/>
    <p:sldId id="1174" r:id="rId129"/>
    <p:sldId id="1175" r:id="rId130"/>
    <p:sldId id="1176" r:id="rId131"/>
    <p:sldId id="1177" r:id="rId132"/>
    <p:sldId id="1178" r:id="rId133"/>
    <p:sldId id="1179" r:id="rId134"/>
    <p:sldId id="1180" r:id="rId135"/>
    <p:sldId id="1181" r:id="rId136"/>
    <p:sldId id="1182" r:id="rId137"/>
    <p:sldId id="1183" r:id="rId138"/>
    <p:sldId id="1184" r:id="rId139"/>
    <p:sldId id="1185" r:id="rId140"/>
    <p:sldId id="1186" r:id="rId141"/>
    <p:sldId id="1188" r:id="rId142"/>
    <p:sldId id="1187" r:id="rId143"/>
    <p:sldId id="477" r:id="rId144"/>
    <p:sldId id="1010" r:id="rId145"/>
    <p:sldId id="1011" r:id="rId146"/>
    <p:sldId id="331" r:id="rId147"/>
    <p:sldId id="333" r:id="rId148"/>
    <p:sldId id="332" r:id="rId149"/>
    <p:sldId id="334" r:id="rId150"/>
    <p:sldId id="335" r:id="rId151"/>
    <p:sldId id="336" r:id="rId152"/>
    <p:sldId id="337" r:id="rId153"/>
    <p:sldId id="338" r:id="rId154"/>
    <p:sldId id="340" r:id="rId155"/>
    <p:sldId id="341" r:id="rId156"/>
    <p:sldId id="319" r:id="rId157"/>
    <p:sldId id="298" r:id="rId158"/>
    <p:sldId id="317" r:id="rId159"/>
    <p:sldId id="1145" r:id="rId160"/>
    <p:sldId id="1146" r:id="rId161"/>
    <p:sldId id="1147" r:id="rId162"/>
    <p:sldId id="1148" r:id="rId163"/>
    <p:sldId id="1149" r:id="rId164"/>
    <p:sldId id="316" r:id="rId165"/>
    <p:sldId id="300" r:id="rId166"/>
    <p:sldId id="302" r:id="rId1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4" autoAdjust="0"/>
    <p:restoredTop sz="92450" autoAdjust="0"/>
  </p:normalViewPr>
  <p:slideViewPr>
    <p:cSldViewPr snapToGrid="0">
      <p:cViewPr varScale="1">
        <p:scale>
          <a:sx n="116" d="100"/>
          <a:sy n="116" d="100"/>
        </p:scale>
        <p:origin x="158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5EA0-C210-4B56-8246-7E29012D8C95}" type="datetimeFigureOut">
              <a:rPr lang="en-IN" smtClean="0"/>
              <a:t>05/07/24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41192-B51F-45A1-90E9-D825EB602DEA}" type="slidenum">
              <a:rPr lang="en-IN" smtClean="0"/>
              <a:t>‹#›</a:t>
            </a:fld>
            <a:endParaRPr lang="en-IN"/>
          </a:p>
        </p:txBody>
      </p:sp>
    </p:spTree>
    <p:extLst>
      <p:ext uri="{BB962C8B-B14F-4D97-AF65-F5344CB8AC3E}">
        <p14:creationId xmlns:p14="http://schemas.microsoft.com/office/powerpoint/2010/main" val="75701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4</a:t>
            </a:fld>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5</a:t>
            </a:fld>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6</a:t>
            </a:fld>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7</a:t>
            </a:fld>
            <a:endParaRPr lang="en-IN"/>
          </a:p>
        </p:txBody>
      </p:sp>
    </p:spTree>
    <p:extLst>
      <p:ext uri="{BB962C8B-B14F-4D97-AF65-F5344CB8AC3E}">
        <p14:creationId xmlns:p14="http://schemas.microsoft.com/office/powerpoint/2010/main" val="3383357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14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E2F73-E4CA-452B-816E-18328BCB8A8A}" type="datetime1">
              <a:rPr lang="en-US" smtClean="0"/>
              <a:t>7/5/24</a:t>
            </a:fld>
            <a:endParaRPr lang="en-US"/>
          </a:p>
        </p:txBody>
      </p:sp>
      <p:sp>
        <p:nvSpPr>
          <p:cNvPr id="3" name="Footer Placeholder 2"/>
          <p:cNvSpPr>
            <a:spLocks noGrp="1"/>
          </p:cNvSpPr>
          <p:nvPr>
            <p:ph type="ftr" sz="quarter" idx="11"/>
          </p:nvPr>
        </p:nvSpPr>
        <p:spPr/>
        <p:txBody>
          <a:bodyPr/>
          <a:lstStyle/>
          <a:p>
            <a:r>
              <a:rPr lang="en-US"/>
              <a:t>Ms. Garima Jain      ACSML0601     Machine Learning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01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7A0D5-85D0-4112-9D5A-CA5F1D4C4C70}"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5496773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83AF0D-3EEA-CD48-E023-EC70372DF936}"/>
              </a:ext>
            </a:extLst>
          </p:cNvPr>
          <p:cNvSpPr txBox="1">
            <a:spLocks/>
          </p:cNvSpPr>
          <p:nvPr userDrawn="1"/>
        </p:nvSpPr>
        <p:spPr>
          <a:xfrm>
            <a:off x="1677739" y="-10256"/>
            <a:ext cx="7466261" cy="6829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2200" dirty="0"/>
          </a:p>
        </p:txBody>
      </p:sp>
      <p:pic>
        <p:nvPicPr>
          <p:cNvPr id="8" name="Picture 7" descr="A black and red logo&#10;&#10;Description automatically generated">
            <a:extLst>
              <a:ext uri="{FF2B5EF4-FFF2-40B4-BE49-F238E27FC236}">
                <a16:creationId xmlns:a16="http://schemas.microsoft.com/office/drawing/2014/main" id="{E191B938-0C2F-58A7-64CC-2BB921152EE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Tree>
    <p:extLst>
      <p:ext uri="{BB962C8B-B14F-4D97-AF65-F5344CB8AC3E}">
        <p14:creationId xmlns:p14="http://schemas.microsoft.com/office/powerpoint/2010/main" val="1129571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4.xml"/><Relationship Id="rId4" Type="http://schemas.openxmlformats.org/officeDocument/2006/relationships/hyperlink" Target="https://www.youtube.com/watch?v=cW03t3aZkm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ukzFI9rgwfU&amp;pp=ygUgaW50cm9kdWN0aW9uIHRvIG1hY2hpbmUgbGVhcm5pbmc%3D" TargetMode="External"/><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kiddlab.com/" TargetMode="External"/><Relationship Id="rId2" Type="http://schemas.openxmlformats.org/officeDocument/2006/relationships/hyperlink" Target="https://psychology.berkeley.edu/people/celeste-kidd"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sciencemag.org/news/2019/11/what-one-member-trump-s-new-science-advisory-council-wants-it-tackle"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www.javatpoint.com/semi-supervised-learning"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www.javatpoint.com/reinforcement-learning"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39" y="5880"/>
            <a:ext cx="7353245" cy="686775"/>
          </a:xfrm>
          <a:prstGeom prst="rect">
            <a:avLst/>
          </a:prstGeom>
          <a:noFill/>
        </p:spPr>
        <p:txBody>
          <a:bodyPr wrap="square" rtlCol="0">
            <a:spAutoFit/>
          </a:bodyPr>
          <a:lstStyle/>
          <a:p>
            <a:pPr algn="ctr"/>
            <a:r>
              <a:rPr lang="en-US" sz="2400" b="1" dirty="0"/>
              <a:t>Noida Institute of Engineering and Technology, Greater Noida</a:t>
            </a:r>
            <a:endParaRPr lang="en-IN" sz="2400" b="1" dirty="0"/>
          </a:p>
        </p:txBody>
      </p:sp>
      <p:sp>
        <p:nvSpPr>
          <p:cNvPr id="14" name="Subtitle 2">
            <a:extLst>
              <a:ext uri="{FF2B5EF4-FFF2-40B4-BE49-F238E27FC236}">
                <a16:creationId xmlns:a16="http://schemas.microsoft.com/office/drawing/2014/main" id="{B4F4C572-E3AC-D4FA-D4C5-BF1F0F380F49}"/>
              </a:ext>
            </a:extLst>
          </p:cNvPr>
          <p:cNvSpPr txBox="1">
            <a:spLocks/>
          </p:cNvSpPr>
          <p:nvPr/>
        </p:nvSpPr>
        <p:spPr>
          <a:xfrm>
            <a:off x="560316" y="1465263"/>
            <a:ext cx="8126484" cy="769938"/>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gn="ctr"/>
            <a:r>
              <a:rPr lang="en-US" sz="3000" b="1">
                <a:solidFill>
                  <a:schemeClr val="tx1"/>
                </a:solidFill>
              </a:rPr>
              <a:t>INTRODUCTION TO MACHINE LEARNING</a:t>
            </a:r>
            <a:endParaRPr lang="en-US" sz="3000" b="1" dirty="0">
              <a:solidFill>
                <a:schemeClr val="tx1"/>
              </a:solidFill>
            </a:endParaRPr>
          </a:p>
        </p:txBody>
      </p:sp>
      <p:sp>
        <p:nvSpPr>
          <p:cNvPr id="15" name="Subtitle 2">
            <a:extLst>
              <a:ext uri="{FF2B5EF4-FFF2-40B4-BE49-F238E27FC236}">
                <a16:creationId xmlns:a16="http://schemas.microsoft.com/office/drawing/2014/main" id="{9421DC03-C382-95B1-CE2D-987F19EEFA80}"/>
              </a:ext>
            </a:extLst>
          </p:cNvPr>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Sonia Arora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sp>
        <p:nvSpPr>
          <p:cNvPr id="17" name="Subtitle 2">
            <a:extLst>
              <a:ext uri="{FF2B5EF4-FFF2-40B4-BE49-F238E27FC236}">
                <a16:creationId xmlns:a16="http://schemas.microsoft.com/office/drawing/2014/main" id="{53A3962D-AC60-1F62-C3E4-68769616E3A9}"/>
              </a:ext>
            </a:extLst>
          </p:cNvPr>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1</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a:extLst>
              <a:ext uri="{FF2B5EF4-FFF2-40B4-BE49-F238E27FC236}">
                <a16:creationId xmlns:a16="http://schemas.microsoft.com/office/drawing/2014/main" id="{A054BCEA-A831-03B2-C847-FAC4C89CFC75}"/>
              </a:ext>
            </a:extLst>
          </p:cNvPr>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ACSML0501</a:t>
            </a:r>
          </a:p>
        </p:txBody>
      </p:sp>
      <p:sp>
        <p:nvSpPr>
          <p:cNvPr id="19" name="Subtitle 2">
            <a:extLst>
              <a:ext uri="{FF2B5EF4-FFF2-40B4-BE49-F238E27FC236}">
                <a16:creationId xmlns:a16="http://schemas.microsoft.com/office/drawing/2014/main" id="{434B8399-C60C-68E7-BC6C-486760902FED}"/>
              </a:ext>
            </a:extLst>
          </p:cNvPr>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5</a:t>
            </a:r>
            <a:r>
              <a:rPr lang="en-US" sz="2000" b="1" baseline="30000" dirty="0">
                <a:solidFill>
                  <a:schemeClr val="tx1"/>
                </a:solidFill>
              </a:rPr>
              <a:t>TH</a:t>
            </a:r>
            <a:r>
              <a:rPr lang="en-US" sz="2000" b="1" dirty="0">
                <a:solidFill>
                  <a:schemeClr val="tx1"/>
                </a:solidFill>
              </a:rPr>
              <a:t>  Sem</a:t>
            </a:r>
          </a:p>
          <a:p>
            <a:pPr algn="ctr">
              <a:lnSpc>
                <a:spcPct val="150000"/>
              </a:lnSpc>
              <a:spcAft>
                <a:spcPts val="1000"/>
              </a:spcAft>
            </a:pPr>
            <a:r>
              <a:rPr lang="en-US" sz="2000" b="1" dirty="0">
                <a:solidFill>
                  <a:schemeClr val="tx1"/>
                </a:solidFill>
              </a:rPr>
              <a:t>Computer Science and Engineering (DATA SCIENCE)</a:t>
            </a:r>
            <a:endParaRPr lang="en-IN" sz="2000" b="1" dirty="0">
              <a:solidFill>
                <a:schemeClr val="tx1"/>
              </a:solidFill>
            </a:endParaRPr>
          </a:p>
        </p:txBody>
      </p:sp>
      <p:pic>
        <p:nvPicPr>
          <p:cNvPr id="2" name="Picture 1">
            <a:extLst>
              <a:ext uri="{FF2B5EF4-FFF2-40B4-BE49-F238E27FC236}">
                <a16:creationId xmlns:a16="http://schemas.microsoft.com/office/drawing/2014/main" id="{BC419F47-1582-E709-802E-65D227985980}"/>
              </a:ext>
            </a:extLst>
          </p:cNvPr>
          <p:cNvPicPr>
            <a:picLocks noChangeAspect="1"/>
          </p:cNvPicPr>
          <p:nvPr/>
        </p:nvPicPr>
        <p:blipFill>
          <a:blip r:embed="rId3"/>
          <a:stretch>
            <a:fillRect/>
          </a:stretch>
        </p:blipFill>
        <p:spPr>
          <a:xfrm>
            <a:off x="5976555" y="2271147"/>
            <a:ext cx="1861752" cy="1538853"/>
          </a:xfrm>
          <a:prstGeom prst="rect">
            <a:avLst/>
          </a:prstGeom>
        </p:spPr>
      </p:pic>
    </p:spTree>
    <p:extLst>
      <p:ext uri="{BB962C8B-B14F-4D97-AF65-F5344CB8AC3E}">
        <p14:creationId xmlns:p14="http://schemas.microsoft.com/office/powerpoint/2010/main" val="415833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33400" y="872214"/>
            <a:ext cx="830580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dirty="0"/>
              <a:t>1. Engineering knowledge: </a:t>
            </a:r>
          </a:p>
          <a:p>
            <a:pPr marL="12700">
              <a:lnSpc>
                <a:spcPct val="150000"/>
              </a:lnSpc>
              <a:buClr>
                <a:srgbClr val="0AD0D9"/>
              </a:buClr>
              <a:buSzPct val="95454"/>
              <a:tabLst>
                <a:tab pos="286385" algn="l"/>
                <a:tab pos="287020" algn="l"/>
              </a:tabLst>
            </a:pPr>
            <a:r>
              <a:rPr lang="en-US" sz="2000" dirty="0"/>
              <a:t>2. Problem analysis: </a:t>
            </a:r>
          </a:p>
          <a:p>
            <a:pPr marL="12700">
              <a:lnSpc>
                <a:spcPct val="150000"/>
              </a:lnSpc>
              <a:buClr>
                <a:srgbClr val="0AD0D9"/>
              </a:buClr>
              <a:buSzPct val="95454"/>
              <a:tabLst>
                <a:tab pos="286385" algn="l"/>
                <a:tab pos="287020" algn="l"/>
              </a:tabLst>
            </a:pPr>
            <a:r>
              <a:rPr lang="en-US" sz="2000" dirty="0"/>
              <a:t>3. Design/development of solutions: </a:t>
            </a:r>
          </a:p>
          <a:p>
            <a:pPr marL="12700">
              <a:lnSpc>
                <a:spcPct val="150000"/>
              </a:lnSpc>
              <a:buClr>
                <a:srgbClr val="0AD0D9"/>
              </a:buClr>
              <a:buSzPct val="95454"/>
              <a:tabLst>
                <a:tab pos="286385" algn="l"/>
                <a:tab pos="287020" algn="l"/>
              </a:tabLst>
            </a:pPr>
            <a:r>
              <a:rPr lang="en-US" sz="2000" dirty="0"/>
              <a:t>4. Conduct investigations of complex problems: </a:t>
            </a:r>
          </a:p>
          <a:p>
            <a:pPr marL="12700">
              <a:lnSpc>
                <a:spcPct val="150000"/>
              </a:lnSpc>
              <a:buClr>
                <a:srgbClr val="0AD0D9"/>
              </a:buClr>
              <a:buSzPct val="95454"/>
              <a:tabLst>
                <a:tab pos="286385" algn="l"/>
                <a:tab pos="287020" algn="l"/>
              </a:tabLst>
            </a:pPr>
            <a:r>
              <a:rPr lang="en-US" sz="2000" dirty="0"/>
              <a:t>5. Modern tool usage:</a:t>
            </a:r>
          </a:p>
          <a:p>
            <a:pPr marL="12700">
              <a:lnSpc>
                <a:spcPct val="150000"/>
              </a:lnSpc>
              <a:buClr>
                <a:srgbClr val="0AD0D9"/>
              </a:buClr>
              <a:buSzPct val="95454"/>
              <a:tabLst>
                <a:tab pos="286385" algn="l"/>
                <a:tab pos="287020" algn="l"/>
              </a:tabLst>
            </a:pPr>
            <a:r>
              <a:rPr lang="en-US" sz="2000" dirty="0"/>
              <a:t>6. The engineer and society:</a:t>
            </a:r>
          </a:p>
          <a:p>
            <a:pPr marL="12700">
              <a:lnSpc>
                <a:spcPct val="150000"/>
              </a:lnSpc>
              <a:buClr>
                <a:srgbClr val="0AD0D9"/>
              </a:buClr>
              <a:buSzPct val="95454"/>
              <a:tabLst>
                <a:tab pos="286385" algn="l"/>
                <a:tab pos="287020" algn="l"/>
              </a:tabLst>
            </a:pPr>
            <a:r>
              <a:rPr lang="en-US" sz="2000" dirty="0"/>
              <a:t>7. Environment and sustainability: </a:t>
            </a:r>
          </a:p>
          <a:p>
            <a:pPr marL="12700">
              <a:lnSpc>
                <a:spcPct val="150000"/>
              </a:lnSpc>
              <a:buClr>
                <a:srgbClr val="0AD0D9"/>
              </a:buClr>
              <a:buSzPct val="95454"/>
              <a:tabLst>
                <a:tab pos="286385" algn="l"/>
                <a:tab pos="287020" algn="l"/>
              </a:tabLst>
            </a:pPr>
            <a:r>
              <a:rPr lang="en-US" sz="2000" dirty="0"/>
              <a:t>8. Ethics:</a:t>
            </a:r>
          </a:p>
          <a:p>
            <a:pPr marL="12700">
              <a:lnSpc>
                <a:spcPct val="150000"/>
              </a:lnSpc>
              <a:buClr>
                <a:srgbClr val="0AD0D9"/>
              </a:buClr>
              <a:buSzPct val="95454"/>
              <a:tabLst>
                <a:tab pos="286385" algn="l"/>
                <a:tab pos="287020" algn="l"/>
              </a:tabLst>
            </a:pPr>
            <a:r>
              <a:rPr lang="en-US" sz="2000" dirty="0"/>
              <a:t>9. Individual and team work: </a:t>
            </a:r>
          </a:p>
          <a:p>
            <a:pPr marL="12700">
              <a:lnSpc>
                <a:spcPct val="150000"/>
              </a:lnSpc>
              <a:buClr>
                <a:srgbClr val="0AD0D9"/>
              </a:buClr>
              <a:buSzPct val="95454"/>
              <a:tabLst>
                <a:tab pos="286385" algn="l"/>
                <a:tab pos="287020" algn="l"/>
              </a:tabLst>
            </a:pPr>
            <a:r>
              <a:rPr lang="en-US" sz="2000" dirty="0"/>
              <a:t>10. Communication: </a:t>
            </a:r>
          </a:p>
          <a:p>
            <a:pPr marL="12700">
              <a:lnSpc>
                <a:spcPct val="150000"/>
              </a:lnSpc>
              <a:buClr>
                <a:srgbClr val="0AD0D9"/>
              </a:buClr>
              <a:buSzPct val="95454"/>
              <a:tabLst>
                <a:tab pos="286385" algn="l"/>
                <a:tab pos="287020" algn="l"/>
              </a:tabLst>
            </a:pPr>
            <a:r>
              <a:rPr lang="en-US" sz="2000" dirty="0"/>
              <a:t>11. Project management and finance: </a:t>
            </a:r>
          </a:p>
          <a:p>
            <a:pPr marL="12700">
              <a:lnSpc>
                <a:spcPct val="150000"/>
              </a:lnSpc>
              <a:buClr>
                <a:srgbClr val="0AD0D9"/>
              </a:buClr>
              <a:buSzPct val="95454"/>
              <a:tabLst>
                <a:tab pos="286385" algn="l"/>
                <a:tab pos="287020" algn="l"/>
              </a:tabLst>
            </a:pPr>
            <a:r>
              <a:rPr lang="en-US" sz="2000" dirty="0"/>
              <a:t>12. Life-long learning</a:t>
            </a:r>
          </a:p>
        </p:txBody>
      </p:sp>
      <p:sp>
        <p:nvSpPr>
          <p:cNvPr id="11" name="Title 1">
            <a:extLst>
              <a:ext uri="{FF2B5EF4-FFF2-40B4-BE49-F238E27FC236}">
                <a16:creationId xmlns:a16="http://schemas.microsoft.com/office/drawing/2014/main" id="{E3DF57FB-34D7-44CA-90FC-1B7B4C4357BC}"/>
              </a:ext>
            </a:extLst>
          </p:cNvPr>
          <p:cNvSpPr txBox="1">
            <a:spLocks/>
          </p:cNvSpPr>
          <p:nvPr/>
        </p:nvSpPr>
        <p:spPr>
          <a:xfrm>
            <a:off x="2603473" y="75571"/>
            <a:ext cx="5308654"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Program</a:t>
            </a:r>
            <a:r>
              <a:rPr kumimoji="0" lang="en-US" sz="2400" b="1" i="0" u="none" strike="noStrike" kern="1200" cap="none" spc="0" normalizeH="0" noProof="0" dirty="0">
                <a:ln>
                  <a:noFill/>
                </a:ln>
                <a:solidFill>
                  <a:schemeClr val="dk1"/>
                </a:solidFill>
                <a:effectLst/>
                <a:uLnTx/>
                <a:uFillTx/>
                <a:latin typeface="+mn-lt"/>
                <a:ea typeface="+mn-ea"/>
                <a:cs typeface="+mn-cs"/>
              </a:rPr>
              <a:t> Outcome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674" y="1143000"/>
            <a:ext cx="6917007"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242A497-C214-26B4-E927-DB0F52929BA0}"/>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3463123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sp>
        <p:nvSpPr>
          <p:cNvPr id="26" name="Title 1"/>
          <p:cNvSpPr txBox="1">
            <a:spLocks/>
          </p:cNvSpPr>
          <p:nvPr/>
        </p:nvSpPr>
        <p:spPr>
          <a:xfrm>
            <a:off x="1371600"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Artificial Neural Networks</a:t>
            </a:r>
          </a:p>
        </p:txBody>
      </p:sp>
      <p:pic>
        <p:nvPicPr>
          <p:cNvPr id="3" name="Picture 2">
            <a:extLst>
              <a:ext uri="{FF2B5EF4-FFF2-40B4-BE49-F238E27FC236}">
                <a16:creationId xmlns:a16="http://schemas.microsoft.com/office/drawing/2014/main" id="{B664AEF1-E166-4A29-9852-6C2CD6EB9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4" y="901554"/>
            <a:ext cx="9144000" cy="5486400"/>
          </a:xfrm>
          <a:prstGeom prst="rect">
            <a:avLst/>
          </a:prstGeom>
        </p:spPr>
      </p:pic>
    </p:spTree>
    <p:extLst>
      <p:ext uri="{BB962C8B-B14F-4D97-AF65-F5344CB8AC3E}">
        <p14:creationId xmlns:p14="http://schemas.microsoft.com/office/powerpoint/2010/main" val="7853739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 name="Picture 4">
            <a:extLst>
              <a:ext uri="{FF2B5EF4-FFF2-40B4-BE49-F238E27FC236}">
                <a16:creationId xmlns:a16="http://schemas.microsoft.com/office/drawing/2014/main" id="{4D426077-62AC-45B1-BCBA-B025A5B10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1256"/>
            <a:ext cx="9144000" cy="5255394"/>
          </a:xfrm>
          <a:prstGeom prst="rect">
            <a:avLst/>
          </a:prstGeom>
        </p:spPr>
      </p:pic>
      <p:sp>
        <p:nvSpPr>
          <p:cNvPr id="2" name="Title 1">
            <a:extLst>
              <a:ext uri="{FF2B5EF4-FFF2-40B4-BE49-F238E27FC236}">
                <a16:creationId xmlns:a16="http://schemas.microsoft.com/office/drawing/2014/main" id="{8E631F98-9E18-B432-3525-6B1CED1806A2}"/>
              </a:ext>
            </a:extLst>
          </p:cNvPr>
          <p:cNvSpPr txBox="1">
            <a:spLocks/>
          </p:cNvSpPr>
          <p:nvPr/>
        </p:nvSpPr>
        <p:spPr>
          <a:xfrm>
            <a:off x="1371600"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Artificial Neural Networks</a:t>
            </a:r>
          </a:p>
        </p:txBody>
      </p:sp>
    </p:spTree>
    <p:extLst>
      <p:ext uri="{BB962C8B-B14F-4D97-AF65-F5344CB8AC3E}">
        <p14:creationId xmlns:p14="http://schemas.microsoft.com/office/powerpoint/2010/main" val="39342464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sp>
        <p:nvSpPr>
          <p:cNvPr id="26" name="Title 1"/>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a:t>
            </a:r>
            <a:endParaRPr lang="en-US" sz="3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111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normAutofit fontScale="92500" lnSpcReduction="10000"/>
          </a:bodyPr>
          <a:lstStyle/>
          <a:p>
            <a:pPr marL="0" indent="0" algn="just">
              <a:buNone/>
            </a:pPr>
            <a:r>
              <a:rPr lang="en-US" sz="2000" b="1" dirty="0"/>
              <a:t>Characteristics of ANN: </a:t>
            </a:r>
          </a:p>
          <a:p>
            <a:pPr marL="0" indent="0" algn="just">
              <a:buNone/>
            </a:pPr>
            <a:endParaRPr lang="en-US" sz="2000" b="1" dirty="0"/>
          </a:p>
          <a:p>
            <a:pPr algn="just"/>
            <a:r>
              <a:rPr lang="en-US" sz="2000" dirty="0"/>
              <a:t>It is a neutrally implemented mathematical model.</a:t>
            </a:r>
          </a:p>
          <a:p>
            <a:pPr algn="just"/>
            <a:r>
              <a:rPr lang="en-US" sz="2000" dirty="0"/>
              <a:t>There exists a large number of highly interconnected processing elements called neurons in an ANN.</a:t>
            </a:r>
          </a:p>
          <a:p>
            <a:pPr algn="just"/>
            <a:r>
              <a:rPr lang="en-US" sz="2000" dirty="0"/>
              <a:t>The interconnections with their weighted linkages hold the informative knowledge.</a:t>
            </a:r>
          </a:p>
          <a:p>
            <a:pPr algn="just"/>
            <a:r>
              <a:rPr lang="en-US" sz="2000" dirty="0"/>
              <a:t>The input signals arrive at the processing elements through connections and connecting weights.</a:t>
            </a:r>
          </a:p>
          <a:p>
            <a:pPr algn="just"/>
            <a:r>
              <a:rPr lang="en-US" sz="2000" dirty="0"/>
              <a:t>The processing elements of the ANN have the ability to learn, recall and generalize from the given data by suitable assignment or adjustment of weights.</a:t>
            </a:r>
          </a:p>
          <a:p>
            <a:pPr algn="just"/>
            <a:r>
              <a:rPr lang="en-US" sz="2000" dirty="0"/>
              <a:t>The computational power can be demonstrated only by the collective behavior of neurons, and it should be noted that no single neuron carries specific information.</a:t>
            </a:r>
          </a:p>
        </p:txBody>
      </p:sp>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a:t>
            </a:r>
            <a:endParaRPr lang="en-US" sz="3200" dirty="0"/>
          </a:p>
        </p:txBody>
      </p:sp>
    </p:spTree>
    <p:extLst>
      <p:ext uri="{BB962C8B-B14F-4D97-AF65-F5344CB8AC3E}">
        <p14:creationId xmlns:p14="http://schemas.microsoft.com/office/powerpoint/2010/main" val="672276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t>Underfitting and Overfitting</a:t>
            </a:r>
            <a:endParaRPr lang="en-US" sz="2400" b="1" dirty="0"/>
          </a:p>
        </p:txBody>
      </p:sp>
      <p:sp>
        <p:nvSpPr>
          <p:cNvPr id="4" name="Content Placeholder 3">
            <a:extLst>
              <a:ext uri="{FF2B5EF4-FFF2-40B4-BE49-F238E27FC236}">
                <a16:creationId xmlns:a16="http://schemas.microsoft.com/office/drawing/2014/main" id="{B3396A3F-835F-6571-1361-27D21FA80BC1}"/>
              </a:ext>
            </a:extLst>
          </p:cNvPr>
          <p:cNvSpPr>
            <a:spLocks noGrp="1"/>
          </p:cNvSpPr>
          <p:nvPr>
            <p:ph idx="1"/>
          </p:nvPr>
        </p:nvSpPr>
        <p:spPr>
          <a:xfrm>
            <a:off x="457200" y="1019432"/>
            <a:ext cx="8229600" cy="5369011"/>
          </a:xfrm>
        </p:spPr>
        <p:txBody>
          <a:bodyPr/>
          <a:lstStyle/>
          <a:p>
            <a:pPr marL="0" indent="0">
              <a:buNone/>
            </a:pPr>
            <a:r>
              <a:rPr lang="en-IN" sz="2200" b="1" dirty="0">
                <a:latin typeface="Times New Roman" panose="02020603050405020304" pitchFamily="18" charset="0"/>
                <a:cs typeface="Times New Roman" panose="02020603050405020304" pitchFamily="18" charset="0"/>
              </a:rPr>
              <a:t>Underfitting</a:t>
            </a:r>
          </a:p>
          <a:p>
            <a:r>
              <a:rPr lang="en-IN" sz="2200" dirty="0">
                <a:latin typeface="Times New Roman" panose="02020603050405020304" pitchFamily="18" charset="0"/>
                <a:cs typeface="Times New Roman" panose="02020603050405020304" pitchFamily="18" charset="0"/>
              </a:rPr>
              <a:t>Underfitting occurs when a machine learning model is too simple to capture the underlying pattern of the data.</a:t>
            </a:r>
          </a:p>
          <a:p>
            <a:r>
              <a:rPr lang="en-IN" sz="2200" dirty="0">
                <a:latin typeface="Times New Roman" panose="02020603050405020304" pitchFamily="18" charset="0"/>
                <a:cs typeface="Times New Roman" panose="02020603050405020304" pitchFamily="18" charset="0"/>
              </a:rPr>
              <a:t>It means the model has poor performance on both the training data and the test data.</a:t>
            </a:r>
          </a:p>
          <a:p>
            <a:pPr marL="0" indent="0">
              <a:buNone/>
            </a:pPr>
            <a:r>
              <a:rPr lang="en-IN" sz="2200" b="1" dirty="0">
                <a:latin typeface="Times New Roman" panose="02020603050405020304" pitchFamily="18" charset="0"/>
                <a:cs typeface="Times New Roman" panose="02020603050405020304" pitchFamily="18" charset="0"/>
              </a:rPr>
              <a:t>Characteristics:</a:t>
            </a:r>
            <a:endParaRPr lang="en-I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High bias.</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Low variance.</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High training error.</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High validation/test </a:t>
            </a:r>
            <a:r>
              <a:rPr lang="en-IN" sz="2200" dirty="0" err="1">
                <a:latin typeface="Times New Roman" panose="02020603050405020304" pitchFamily="18" charset="0"/>
                <a:cs typeface="Times New Roman" panose="02020603050405020304" pitchFamily="18" charset="0"/>
              </a:rPr>
              <a:t>erro</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e training data and the test data.</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326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t>Underfitting and Overfitting</a:t>
            </a:r>
            <a:endParaRPr lang="en-US" sz="2400" b="1" dirty="0"/>
          </a:p>
        </p:txBody>
      </p:sp>
      <p:sp>
        <p:nvSpPr>
          <p:cNvPr id="4" name="Content Placeholder 3">
            <a:extLst>
              <a:ext uri="{FF2B5EF4-FFF2-40B4-BE49-F238E27FC236}">
                <a16:creationId xmlns:a16="http://schemas.microsoft.com/office/drawing/2014/main" id="{B3396A3F-835F-6571-1361-27D21FA80BC1}"/>
              </a:ext>
            </a:extLst>
          </p:cNvPr>
          <p:cNvSpPr>
            <a:spLocks noGrp="1"/>
          </p:cNvSpPr>
          <p:nvPr>
            <p:ph idx="1"/>
          </p:nvPr>
        </p:nvSpPr>
        <p:spPr>
          <a:xfrm>
            <a:off x="457200" y="1019432"/>
            <a:ext cx="8229600" cy="5369011"/>
          </a:xfrm>
        </p:spPr>
        <p:txBody>
          <a:bodyPr/>
          <a:lstStyle/>
          <a:p>
            <a:pPr marL="0" indent="0">
              <a:buNone/>
            </a:pPr>
            <a:r>
              <a:rPr lang="en-IN" sz="2200" b="1" dirty="0"/>
              <a:t>Causes Of Underfitting</a:t>
            </a:r>
          </a:p>
          <a:p>
            <a:pPr marL="0" indent="0">
              <a:buNone/>
            </a:pPr>
            <a:endParaRPr lang="en-IN" sz="2200" dirty="0"/>
          </a:p>
          <a:p>
            <a:pPr>
              <a:buFont typeface="Arial" panose="020B0604020202020204" pitchFamily="34" charset="0"/>
              <a:buChar char="•"/>
            </a:pPr>
            <a:r>
              <a:rPr lang="en-IN" sz="2000" dirty="0"/>
              <a:t>The model is too simple (e.g., a linear model for non-linear data).</a:t>
            </a:r>
          </a:p>
          <a:p>
            <a:pPr>
              <a:buFont typeface="Arial" panose="020B0604020202020204" pitchFamily="34" charset="0"/>
              <a:buChar char="•"/>
            </a:pPr>
            <a:r>
              <a:rPr lang="en-IN" sz="2000" dirty="0"/>
              <a:t>Insufficient training (not enough epochs for neural networks).</a:t>
            </a:r>
          </a:p>
          <a:p>
            <a:pPr>
              <a:buFont typeface="Arial" panose="020B0604020202020204" pitchFamily="34" charset="0"/>
              <a:buChar char="•"/>
            </a:pPr>
            <a:r>
              <a:rPr lang="en-IN" sz="2000" dirty="0"/>
              <a:t>Incorrect features or lack of feature engineering.</a:t>
            </a:r>
          </a:p>
          <a:p>
            <a:pPr marL="0" indent="0">
              <a:buNone/>
            </a:pPr>
            <a:r>
              <a:rPr lang="en-IN" sz="2200" b="1" dirty="0"/>
              <a:t>Example</a:t>
            </a:r>
            <a:r>
              <a:rPr lang="en-IN" sz="1600" b="1" dirty="0"/>
              <a:t>: </a:t>
            </a:r>
            <a:r>
              <a:rPr lang="en-IN" sz="2000" dirty="0"/>
              <a:t>Using a linear regression model to fit data that has a quadratic relationship.</a:t>
            </a:r>
          </a:p>
          <a:p>
            <a:pPr marL="0" indent="0">
              <a:buNone/>
            </a:pPr>
            <a:r>
              <a:rPr lang="en-IN" sz="2200" b="1" dirty="0"/>
              <a:t>Solution:</a:t>
            </a:r>
          </a:p>
          <a:p>
            <a:pPr>
              <a:buFont typeface="Arial" panose="020B0604020202020204" pitchFamily="34" charset="0"/>
              <a:buChar char="•"/>
            </a:pPr>
            <a:r>
              <a:rPr lang="en-IN" sz="2000" dirty="0"/>
              <a:t>Increase model complexity (e.g., use a more complex model or add more features).</a:t>
            </a:r>
          </a:p>
          <a:p>
            <a:pPr>
              <a:buFont typeface="Arial" panose="020B0604020202020204" pitchFamily="34" charset="0"/>
              <a:buChar char="•"/>
            </a:pPr>
            <a:r>
              <a:rPr lang="en-IN" sz="2000" dirty="0"/>
              <a:t>Improve feature engineering.</a:t>
            </a:r>
          </a:p>
          <a:p>
            <a:pPr>
              <a:buFont typeface="Arial" panose="020B0604020202020204" pitchFamily="34" charset="0"/>
              <a:buChar char="•"/>
            </a:pPr>
            <a:r>
              <a:rPr lang="en-IN" sz="2000" dirty="0"/>
              <a:t>Reduce regularization (if applied too strongly).</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226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t>Underfitting and Overfitting</a:t>
            </a:r>
            <a:endParaRPr lang="en-US" sz="2400" b="1" dirty="0"/>
          </a:p>
        </p:txBody>
      </p:sp>
      <p:sp>
        <p:nvSpPr>
          <p:cNvPr id="4" name="Content Placeholder 3">
            <a:extLst>
              <a:ext uri="{FF2B5EF4-FFF2-40B4-BE49-F238E27FC236}">
                <a16:creationId xmlns:a16="http://schemas.microsoft.com/office/drawing/2014/main" id="{B3396A3F-835F-6571-1361-27D21FA80BC1}"/>
              </a:ext>
            </a:extLst>
          </p:cNvPr>
          <p:cNvSpPr>
            <a:spLocks noGrp="1"/>
          </p:cNvSpPr>
          <p:nvPr>
            <p:ph idx="1"/>
          </p:nvPr>
        </p:nvSpPr>
        <p:spPr>
          <a:xfrm>
            <a:off x="457200" y="1019432"/>
            <a:ext cx="8229600" cy="5369011"/>
          </a:xfrm>
        </p:spPr>
        <p:txBody>
          <a:bodyPr/>
          <a:lstStyle/>
          <a:p>
            <a:pPr marL="0" indent="0">
              <a:buNone/>
            </a:pPr>
            <a:r>
              <a:rPr lang="en-IN" sz="2200" b="1" dirty="0"/>
              <a:t>Overfitting</a:t>
            </a:r>
          </a:p>
          <a:p>
            <a:pPr marL="0" indent="0">
              <a:buNone/>
            </a:pPr>
            <a:r>
              <a:rPr lang="en-IN" sz="2200" b="1" dirty="0"/>
              <a:t>Definition:</a:t>
            </a:r>
          </a:p>
          <a:p>
            <a:pPr>
              <a:buFont typeface="Arial" panose="020B0604020202020204" pitchFamily="34" charset="0"/>
              <a:buChar char="•"/>
            </a:pPr>
            <a:r>
              <a:rPr lang="en-IN" sz="2200" dirty="0"/>
              <a:t>Overfitting occurs when a machine learning model is too complex and captures the noise along with the underlying pattern in the data.</a:t>
            </a:r>
          </a:p>
          <a:p>
            <a:pPr>
              <a:buFont typeface="Arial" panose="020B0604020202020204" pitchFamily="34" charset="0"/>
              <a:buChar char="•"/>
            </a:pPr>
            <a:r>
              <a:rPr lang="en-IN" sz="2200" dirty="0"/>
              <a:t>It means the model performs very well on the training data but poorly on the test data.</a:t>
            </a:r>
          </a:p>
          <a:p>
            <a:pPr marL="0" indent="0">
              <a:buNone/>
            </a:pPr>
            <a:r>
              <a:rPr lang="en-IN" sz="2200" b="1" dirty="0"/>
              <a:t>Characteristics:</a:t>
            </a:r>
          </a:p>
          <a:p>
            <a:r>
              <a:rPr lang="en-IN" sz="2200" dirty="0"/>
              <a:t>Low bias.</a:t>
            </a:r>
          </a:p>
          <a:p>
            <a:pPr>
              <a:buFont typeface="Arial" panose="020B0604020202020204" pitchFamily="34" charset="0"/>
              <a:buChar char="•"/>
            </a:pPr>
            <a:r>
              <a:rPr lang="en-IN" sz="2200" dirty="0"/>
              <a:t>High variance.</a:t>
            </a:r>
          </a:p>
          <a:p>
            <a:pPr>
              <a:buFont typeface="Arial" panose="020B0604020202020204" pitchFamily="34" charset="0"/>
              <a:buChar char="•"/>
            </a:pPr>
            <a:r>
              <a:rPr lang="en-IN" sz="2200" dirty="0"/>
              <a:t>Low training error.</a:t>
            </a:r>
          </a:p>
          <a:p>
            <a:pPr>
              <a:buFont typeface="Arial" panose="020B0604020202020204" pitchFamily="34" charset="0"/>
              <a:buChar char="•"/>
            </a:pPr>
            <a:r>
              <a:rPr lang="en-IN" sz="2200" dirty="0"/>
              <a:t>High validation/test error.</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23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t>Underfitting and Overfitting</a:t>
            </a:r>
            <a:endParaRPr lang="en-US" sz="2400" b="1" dirty="0"/>
          </a:p>
        </p:txBody>
      </p:sp>
      <p:sp>
        <p:nvSpPr>
          <p:cNvPr id="4" name="Content Placeholder 3">
            <a:extLst>
              <a:ext uri="{FF2B5EF4-FFF2-40B4-BE49-F238E27FC236}">
                <a16:creationId xmlns:a16="http://schemas.microsoft.com/office/drawing/2014/main" id="{B3396A3F-835F-6571-1361-27D21FA80BC1}"/>
              </a:ext>
            </a:extLst>
          </p:cNvPr>
          <p:cNvSpPr>
            <a:spLocks noGrp="1"/>
          </p:cNvSpPr>
          <p:nvPr>
            <p:ph idx="1"/>
          </p:nvPr>
        </p:nvSpPr>
        <p:spPr>
          <a:xfrm>
            <a:off x="457200" y="1019432"/>
            <a:ext cx="8229600" cy="5369011"/>
          </a:xfrm>
        </p:spPr>
        <p:txBody>
          <a:bodyPr/>
          <a:lstStyle/>
          <a:p>
            <a:pPr marL="0" indent="0">
              <a:buNone/>
            </a:pPr>
            <a:r>
              <a:rPr lang="en-IN" sz="2200" b="1" dirty="0"/>
              <a:t>Causes Of Overfitting:</a:t>
            </a:r>
          </a:p>
          <a:p>
            <a:pPr>
              <a:buFont typeface="Arial" panose="020B0604020202020204" pitchFamily="34" charset="0"/>
              <a:buChar char="•"/>
            </a:pPr>
            <a:r>
              <a:rPr lang="en-IN" sz="2200" dirty="0"/>
              <a:t>The model is too complex (e.g., too many parameters, too deep neural network).</a:t>
            </a:r>
          </a:p>
          <a:p>
            <a:pPr>
              <a:buFont typeface="Arial" panose="020B0604020202020204" pitchFamily="34" charset="0"/>
              <a:buChar char="•"/>
            </a:pPr>
            <a:r>
              <a:rPr lang="en-IN" sz="2200" dirty="0"/>
              <a:t>Training for too many epochs.</a:t>
            </a:r>
          </a:p>
          <a:p>
            <a:pPr>
              <a:buFont typeface="Arial" panose="020B0604020202020204" pitchFamily="34" charset="0"/>
              <a:buChar char="•"/>
            </a:pPr>
            <a:r>
              <a:rPr lang="en-IN" sz="2200" dirty="0"/>
              <a:t>Too few training examples relative to the model complexity.</a:t>
            </a:r>
          </a:p>
          <a:p>
            <a:pPr marL="0" indent="0">
              <a:buNone/>
            </a:pPr>
            <a:r>
              <a:rPr lang="en-IN" sz="2200" b="1" dirty="0"/>
              <a:t>Example: </a:t>
            </a:r>
            <a:r>
              <a:rPr lang="en-IN" sz="2200" dirty="0"/>
              <a:t>Using a high-degree polynomial regression model to fit data that has a linear relationship.</a:t>
            </a:r>
          </a:p>
          <a:p>
            <a:pPr marL="0" indent="0">
              <a:buNone/>
            </a:pPr>
            <a:r>
              <a:rPr lang="en-IN" sz="2200" b="1" dirty="0"/>
              <a:t>Solution:</a:t>
            </a:r>
          </a:p>
          <a:p>
            <a:pPr>
              <a:buFont typeface="Arial" panose="020B0604020202020204" pitchFamily="34" charset="0"/>
              <a:buChar char="•"/>
            </a:pPr>
            <a:r>
              <a:rPr lang="en-IN" sz="2200" dirty="0"/>
              <a:t>Reduce model complexity (e.g., use fewer parameters or simpler model).</a:t>
            </a:r>
          </a:p>
          <a:p>
            <a:pPr>
              <a:buFont typeface="Arial" panose="020B0604020202020204" pitchFamily="34" charset="0"/>
              <a:buChar char="•"/>
            </a:pPr>
            <a:r>
              <a:rPr lang="en-IN" sz="2200" dirty="0"/>
              <a:t>Increase the amount of training data.</a:t>
            </a:r>
          </a:p>
          <a:p>
            <a:pPr>
              <a:buFont typeface="Arial" panose="020B0604020202020204" pitchFamily="34" charset="0"/>
              <a:buChar char="•"/>
            </a:pPr>
            <a:r>
              <a:rPr lang="en-IN" sz="2200" dirty="0"/>
              <a:t>Use regularization techniques (e.g., L1 or L2 regularization).</a:t>
            </a:r>
          </a:p>
          <a:p>
            <a:pPr>
              <a:buFont typeface="Arial" panose="020B0604020202020204" pitchFamily="34" charset="0"/>
              <a:buChar char="•"/>
            </a:pPr>
            <a:r>
              <a:rPr lang="en-IN" sz="2200" dirty="0"/>
              <a:t>Apply cross-validation to tune model parameters.</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452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C4C-E4FE-6D06-875B-27B1AA156F03}"/>
              </a:ext>
            </a:extLst>
          </p:cNvPr>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t>Underfitting and Overfitting</a:t>
            </a:r>
            <a:endParaRPr lang="en-US" sz="2400" b="1" dirty="0"/>
          </a:p>
        </p:txBody>
      </p:sp>
      <p:sp>
        <p:nvSpPr>
          <p:cNvPr id="4" name="Content Placeholder 3">
            <a:extLst>
              <a:ext uri="{FF2B5EF4-FFF2-40B4-BE49-F238E27FC236}">
                <a16:creationId xmlns:a16="http://schemas.microsoft.com/office/drawing/2014/main" id="{B3396A3F-835F-6571-1361-27D21FA80BC1}"/>
              </a:ext>
            </a:extLst>
          </p:cNvPr>
          <p:cNvSpPr>
            <a:spLocks noGrp="1"/>
          </p:cNvSpPr>
          <p:nvPr>
            <p:ph idx="1"/>
          </p:nvPr>
        </p:nvSpPr>
        <p:spPr>
          <a:xfrm>
            <a:off x="457200" y="1884408"/>
            <a:ext cx="8229600" cy="2625811"/>
          </a:xfrm>
        </p:spPr>
        <p:txBody>
          <a:bodyPr/>
          <a:lstStyle/>
          <a:p>
            <a:pPr>
              <a:buFont typeface="Arial" panose="020B0604020202020204" pitchFamily="34" charset="0"/>
              <a:buChar char="•"/>
            </a:pPr>
            <a:r>
              <a:rPr lang="en-IN" sz="2200" b="1" dirty="0"/>
              <a:t>Underfitting</a:t>
            </a:r>
            <a:r>
              <a:rPr lang="en-IN" sz="2200" dirty="0"/>
              <a:t>: Increase model complexity.</a:t>
            </a:r>
          </a:p>
          <a:p>
            <a:pPr>
              <a:buFont typeface="Arial" panose="020B0604020202020204" pitchFamily="34" charset="0"/>
              <a:buChar char="•"/>
            </a:pPr>
            <a:r>
              <a:rPr lang="en-IN" sz="2200" b="1" dirty="0"/>
              <a:t>Overfitting</a:t>
            </a:r>
            <a:r>
              <a:rPr lang="en-IN" sz="2200" dirty="0"/>
              <a:t>: Reduce model complexity and use regularization techniques.</a:t>
            </a:r>
          </a:p>
          <a:p>
            <a:pPr>
              <a:buFont typeface="Arial" panose="020B0604020202020204" pitchFamily="34" charset="0"/>
              <a:buChar char="•"/>
            </a:pPr>
            <a:r>
              <a:rPr lang="en-IN" sz="2200" b="1" dirty="0"/>
              <a:t>Goal</a:t>
            </a:r>
            <a:r>
              <a:rPr lang="en-IN" sz="2200" dirty="0"/>
              <a:t>: Achieve a balance between bias and variance to ensure the model generalizes well to unseen data.</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879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59511"/>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17409" name="Rectangle 1"/>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dirty="0">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dirty="0">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a:t>
                      </a:r>
                      <a:r>
                        <a:rPr lang="en-US" sz="1200" b="0" dirty="0">
                          <a:latin typeface="+mn-lt"/>
                          <a:ea typeface="Calibri"/>
                          <a:cs typeface="Mangal"/>
                        </a:rPr>
                        <a:t>.</a:t>
                      </a:r>
                      <a:r>
                        <a:rPr lang="en-US" sz="1200" b="1"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8B5456-2C95-7E36-BEFD-098D3F459A8A}"/>
              </a:ext>
            </a:extLst>
          </p:cNvPr>
          <p:cNvPicPr>
            <a:picLocks noGrp="1" noChangeAspect="1"/>
          </p:cNvPicPr>
          <p:nvPr>
            <p:ph idx="1"/>
          </p:nvPr>
        </p:nvPicPr>
        <p:blipFill>
          <a:blip r:embed="rId2"/>
          <a:stretch>
            <a:fillRect/>
          </a:stretch>
        </p:blipFill>
        <p:spPr>
          <a:xfrm>
            <a:off x="336889" y="1414804"/>
            <a:ext cx="3848782" cy="2625725"/>
          </a:xfrm>
          <a:prstGeom prst="rect">
            <a:avLst/>
          </a:prstGeom>
        </p:spPr>
      </p:pic>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6" name="TextBox 5">
            <a:extLst>
              <a:ext uri="{FF2B5EF4-FFF2-40B4-BE49-F238E27FC236}">
                <a16:creationId xmlns:a16="http://schemas.microsoft.com/office/drawing/2014/main" id="{1443ED56-BB3B-FB5D-F982-D5027989FD1A}"/>
              </a:ext>
            </a:extLst>
          </p:cNvPr>
          <p:cNvSpPr txBox="1"/>
          <p:nvPr/>
        </p:nvSpPr>
        <p:spPr>
          <a:xfrm>
            <a:off x="4473137" y="778470"/>
            <a:ext cx="4423724" cy="5909310"/>
          </a:xfrm>
          <a:prstGeom prst="rect">
            <a:avLst/>
          </a:prstGeom>
          <a:noFill/>
        </p:spPr>
        <p:txBody>
          <a:bodyPr wrap="square" rtlCol="0">
            <a:spAutoFit/>
          </a:bodyPr>
          <a:lstStyle/>
          <a:p>
            <a:pPr algn="just"/>
            <a:r>
              <a:rPr lang="en-IN" b="0" i="0" dirty="0">
                <a:solidFill>
                  <a:srgbClr val="610B38"/>
                </a:solidFill>
                <a:effectLst/>
                <a:highlight>
                  <a:srgbClr val="FFFFFF"/>
                </a:highlight>
                <a:latin typeface="erdana"/>
              </a:rPr>
              <a:t>Errors in Machine Learning?</a:t>
            </a:r>
          </a:p>
          <a:p>
            <a:pPr algn="just"/>
            <a:r>
              <a:rPr lang="en-IN" b="0" i="0" dirty="0">
                <a:solidFill>
                  <a:srgbClr val="333333"/>
                </a:solidFill>
                <a:effectLst/>
                <a:highlight>
                  <a:srgbClr val="FFFFFF"/>
                </a:highlight>
                <a:latin typeface="inter-regular"/>
              </a:rPr>
              <a:t>In machine learning, an error is a measure of how accurately an algorithm can make predictions for the previously unknown dataset. On the basis of these errors, the machine learning model is selected that can perform best on the particular dataset. There are mainly two types of errors in machine learning, which are:</a:t>
            </a:r>
          </a:p>
          <a:p>
            <a:endParaRPr lang="en-IN" dirty="0">
              <a:solidFill>
                <a:srgbClr val="333333"/>
              </a:solidFill>
              <a:highlight>
                <a:srgbClr val="FFFFFF"/>
              </a:highlight>
              <a:latin typeface="inter-regular"/>
            </a:endParaRPr>
          </a:p>
          <a:p>
            <a:r>
              <a:rPr lang="en-IN" b="1" i="0" dirty="0">
                <a:solidFill>
                  <a:srgbClr val="000000"/>
                </a:solidFill>
                <a:effectLst/>
                <a:highlight>
                  <a:srgbClr val="FFFFFF"/>
                </a:highlight>
                <a:latin typeface="inter-bold"/>
              </a:rPr>
              <a:t>Reducible errors:</a:t>
            </a:r>
            <a:r>
              <a:rPr lang="en-IN" b="0" i="0" dirty="0">
                <a:solidFill>
                  <a:srgbClr val="000000"/>
                </a:solidFill>
                <a:effectLst/>
                <a:highlight>
                  <a:srgbClr val="FFFFFF"/>
                </a:highlight>
                <a:latin typeface="inter-regular"/>
              </a:rPr>
              <a:t> These errors can be reduced to improve the model accuracy. Such errors can further be classified into bias and Variance.</a:t>
            </a:r>
            <a:endParaRPr lang="en-IN" b="0" i="0" dirty="0">
              <a:solidFill>
                <a:srgbClr val="333333"/>
              </a:solidFill>
              <a:effectLst/>
              <a:highlight>
                <a:srgbClr val="FFFFFF"/>
              </a:highlight>
              <a:latin typeface="inter-regular"/>
            </a:endParaRPr>
          </a:p>
          <a:p>
            <a:endParaRPr lang="en-IN" dirty="0">
              <a:solidFill>
                <a:srgbClr val="333333"/>
              </a:solidFill>
              <a:highlight>
                <a:srgbClr val="FFFFFF"/>
              </a:highlight>
              <a:latin typeface="inter-regular"/>
            </a:endParaRPr>
          </a:p>
          <a:p>
            <a:pPr algn="just">
              <a:buFont typeface="Arial" panose="020B0604020202020204" pitchFamily="34" charset="0"/>
              <a:buChar char="•"/>
            </a:pPr>
            <a:r>
              <a:rPr lang="en-IN" b="1" i="0" dirty="0">
                <a:solidFill>
                  <a:srgbClr val="000000"/>
                </a:solidFill>
                <a:effectLst/>
                <a:highlight>
                  <a:srgbClr val="FFFFFF"/>
                </a:highlight>
                <a:latin typeface="inter-bold"/>
              </a:rPr>
              <a:t>Irreducible errors:</a:t>
            </a:r>
            <a:r>
              <a:rPr lang="en-IN" b="0" i="0" dirty="0">
                <a:solidFill>
                  <a:srgbClr val="000000"/>
                </a:solidFill>
                <a:effectLst/>
                <a:highlight>
                  <a:srgbClr val="FFFFFF"/>
                </a:highlight>
                <a:latin typeface="inter-regular"/>
              </a:rPr>
              <a:t> These errors will always be present in the model </a:t>
            </a:r>
            <a:r>
              <a:rPr lang="en-IN" b="0" i="0" dirty="0">
                <a:solidFill>
                  <a:srgbClr val="333333"/>
                </a:solidFill>
                <a:effectLst/>
                <a:highlight>
                  <a:srgbClr val="FFFFFF"/>
                </a:highlight>
                <a:latin typeface="inter-regular"/>
              </a:rPr>
              <a:t>regardless of which algorithm has been used. The cause of these errors is unknown variables whose value can't be reduced.</a:t>
            </a:r>
          </a:p>
          <a:p>
            <a:endParaRPr lang="en-US" dirty="0"/>
          </a:p>
        </p:txBody>
      </p:sp>
    </p:spTree>
    <p:extLst>
      <p:ext uri="{BB962C8B-B14F-4D97-AF65-F5344CB8AC3E}">
        <p14:creationId xmlns:p14="http://schemas.microsoft.com/office/powerpoint/2010/main" val="770348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4" name="Content Placeholder 3">
            <a:extLst>
              <a:ext uri="{FF2B5EF4-FFF2-40B4-BE49-F238E27FC236}">
                <a16:creationId xmlns:a16="http://schemas.microsoft.com/office/drawing/2014/main" id="{14A98C65-8118-C7FC-1A4C-82F09025E986}"/>
              </a:ext>
            </a:extLst>
          </p:cNvPr>
          <p:cNvSpPr>
            <a:spLocks noGrp="1"/>
          </p:cNvSpPr>
          <p:nvPr>
            <p:ph idx="1"/>
          </p:nvPr>
        </p:nvSpPr>
        <p:spPr/>
        <p:txBody>
          <a:bodyPr/>
          <a:lstStyle/>
          <a:p>
            <a:r>
              <a:rPr lang="en-IN" sz="2200" dirty="0"/>
              <a:t>Bias refers to the error introduced by approximating a real-world problem, which may be complex, by a much simpler model.</a:t>
            </a:r>
          </a:p>
          <a:p>
            <a:r>
              <a:rPr lang="en-IN" sz="2200" dirty="0"/>
              <a:t>In machine learning, bias is an error due to overly simplistic assumptions in the learning algorithm.</a:t>
            </a:r>
          </a:p>
          <a:p>
            <a:pPr marL="0" indent="0">
              <a:buNone/>
            </a:pPr>
            <a:endParaRPr lang="en-IN" sz="2200" dirty="0"/>
          </a:p>
          <a:p>
            <a:pPr marL="0" indent="0">
              <a:buNone/>
            </a:pPr>
            <a:r>
              <a:rPr lang="en-IN" sz="2200" b="1" i="0" dirty="0">
                <a:solidFill>
                  <a:srgbClr val="000000"/>
                </a:solidFill>
                <a:effectLst/>
                <a:highlight>
                  <a:srgbClr val="FFFFFF"/>
                </a:highlight>
                <a:latin typeface="Times New Roman" panose="02020603050405020304" pitchFamily="18" charset="0"/>
                <a:cs typeface="Times New Roman" panose="02020603050405020304" pitchFamily="18" charset="0"/>
              </a:rPr>
              <a:t>Low Bias:</a:t>
            </a:r>
            <a:r>
              <a:rPr lang="en-IN"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 A low bias model will make fewer assumptions about the form of the target function.</a:t>
            </a:r>
          </a:p>
          <a:p>
            <a:pPr marL="0" indent="0" algn="just">
              <a:buNone/>
            </a:pPr>
            <a:r>
              <a:rPr lang="en-IN" sz="2200" b="1" i="0" dirty="0">
                <a:solidFill>
                  <a:srgbClr val="000000"/>
                </a:solidFill>
                <a:effectLst/>
                <a:highlight>
                  <a:srgbClr val="FFFFFF"/>
                </a:highlight>
                <a:latin typeface="Times New Roman" panose="02020603050405020304" pitchFamily="18" charset="0"/>
                <a:cs typeface="Times New Roman" panose="02020603050405020304" pitchFamily="18" charset="0"/>
              </a:rPr>
              <a:t>High Bias:</a:t>
            </a:r>
            <a:r>
              <a:rPr lang="en-IN"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 A model with a high bias makes more assumptions, and the model becomes unable to capture the important features of our dataset. </a:t>
            </a:r>
            <a:r>
              <a:rPr lang="en-IN" sz="2200" b="1" i="0" dirty="0">
                <a:solidFill>
                  <a:srgbClr val="000000"/>
                </a:solidFill>
                <a:effectLst/>
                <a:highlight>
                  <a:srgbClr val="FFFFFF"/>
                </a:highlight>
                <a:latin typeface="Times New Roman" panose="02020603050405020304" pitchFamily="18" charset="0"/>
                <a:cs typeface="Times New Roman" panose="02020603050405020304" pitchFamily="18" charset="0"/>
              </a:rPr>
              <a:t>A high bias model also cannot perform well on new data.</a:t>
            </a:r>
            <a:endParaRPr lang="en-IN"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marL="0" indent="0">
              <a:buNone/>
            </a:pPr>
            <a:endParaRPr lang="en-US" sz="2200" dirty="0"/>
          </a:p>
        </p:txBody>
      </p:sp>
    </p:spTree>
    <p:extLst>
      <p:ext uri="{BB962C8B-B14F-4D97-AF65-F5344CB8AC3E}">
        <p14:creationId xmlns:p14="http://schemas.microsoft.com/office/powerpoint/2010/main" val="18569804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5" name="Content Placeholder 4">
            <a:extLst>
              <a:ext uri="{FF2B5EF4-FFF2-40B4-BE49-F238E27FC236}">
                <a16:creationId xmlns:a16="http://schemas.microsoft.com/office/drawing/2014/main" id="{E1EF19BA-33D7-8B92-D3EB-788DDECCD6DA}"/>
              </a:ext>
            </a:extLst>
          </p:cNvPr>
          <p:cNvSpPr>
            <a:spLocks noGrp="1"/>
          </p:cNvSpPr>
          <p:nvPr>
            <p:ph idx="1"/>
          </p:nvPr>
        </p:nvSpPr>
        <p:spPr>
          <a:xfrm>
            <a:off x="457200" y="1600203"/>
            <a:ext cx="8229600" cy="2576382"/>
          </a:xfrm>
        </p:spPr>
        <p:txBody>
          <a:bodyPr/>
          <a:lstStyle/>
          <a:p>
            <a:pPr marL="0" indent="0">
              <a:buNone/>
            </a:pPr>
            <a:r>
              <a:rPr lang="en-IN" sz="2200" b="1" dirty="0"/>
              <a:t>Characteristics of High Bias:</a:t>
            </a:r>
          </a:p>
          <a:p>
            <a:r>
              <a:rPr lang="en-IN" sz="2200" dirty="0"/>
              <a:t>High bias models tend to be too simple.</a:t>
            </a:r>
          </a:p>
          <a:p>
            <a:r>
              <a:rPr lang="en-IN" sz="2200" dirty="0"/>
              <a:t>They fail to capture the complexity of the underlying data.</a:t>
            </a:r>
          </a:p>
          <a:p>
            <a:r>
              <a:rPr lang="en-IN" sz="2200" dirty="0"/>
              <a:t>Result in high training error and high validation/test error, leading to underfitting.</a:t>
            </a:r>
            <a:endParaRPr lang="en-US" sz="2200" dirty="0"/>
          </a:p>
        </p:txBody>
      </p:sp>
    </p:spTree>
    <p:extLst>
      <p:ext uri="{BB962C8B-B14F-4D97-AF65-F5344CB8AC3E}">
        <p14:creationId xmlns:p14="http://schemas.microsoft.com/office/powerpoint/2010/main" val="13857486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5" name="Content Placeholder 4">
            <a:extLst>
              <a:ext uri="{FF2B5EF4-FFF2-40B4-BE49-F238E27FC236}">
                <a16:creationId xmlns:a16="http://schemas.microsoft.com/office/drawing/2014/main" id="{6C9134A6-041B-3A24-F87F-83230325AAEF}"/>
              </a:ext>
            </a:extLst>
          </p:cNvPr>
          <p:cNvSpPr>
            <a:spLocks noGrp="1"/>
          </p:cNvSpPr>
          <p:nvPr>
            <p:ph idx="1"/>
          </p:nvPr>
        </p:nvSpPr>
        <p:spPr>
          <a:xfrm>
            <a:off x="457200" y="1600202"/>
            <a:ext cx="8229600" cy="3515495"/>
          </a:xfrm>
        </p:spPr>
        <p:txBody>
          <a:bodyPr/>
          <a:lstStyle/>
          <a:p>
            <a:pPr marL="0" indent="0" algn="just">
              <a:buNone/>
            </a:pPr>
            <a:r>
              <a:rPr lang="en-IN" sz="2400" b="1" i="0" dirty="0">
                <a:effectLst/>
                <a:highlight>
                  <a:srgbClr val="FFFFFF"/>
                </a:highlight>
                <a:latin typeface="Times New Roman" panose="02020603050405020304" pitchFamily="18" charset="0"/>
                <a:cs typeface="Times New Roman" panose="02020603050405020304" pitchFamily="18" charset="0"/>
              </a:rPr>
              <a:t>Ways to reduce High Bias:</a:t>
            </a:r>
          </a:p>
          <a:p>
            <a:pPr algn="just"/>
            <a:r>
              <a:rPr lang="en-IN"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High bias mainly occurs due to a much simple model. Below are some ways to reduce the high bias:</a:t>
            </a:r>
          </a:p>
          <a:p>
            <a:pPr algn="just">
              <a:buFont typeface="Arial" panose="020B0604020202020204" pitchFamily="34" charset="0"/>
              <a:buChar char="•"/>
            </a:pPr>
            <a:r>
              <a:rPr lang="en-IN"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Increase the input features as the model is underfitted.</a:t>
            </a:r>
          </a:p>
          <a:p>
            <a:pPr algn="just">
              <a:buFont typeface="Arial" panose="020B0604020202020204" pitchFamily="34" charset="0"/>
              <a:buChar char="•"/>
            </a:pPr>
            <a:r>
              <a:rPr lang="en-IN"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Decrease the regularization term.</a:t>
            </a:r>
          </a:p>
          <a:p>
            <a:pPr algn="just">
              <a:buFont typeface="Arial" panose="020B0604020202020204" pitchFamily="34" charset="0"/>
              <a:buChar char="•"/>
            </a:pPr>
            <a:r>
              <a:rPr lang="en-IN"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Use more complex models, such as including some polynomial features.	</a:t>
            </a:r>
          </a:p>
          <a:p>
            <a:endParaRPr lang="en-US" dirty="0"/>
          </a:p>
        </p:txBody>
      </p:sp>
    </p:spTree>
    <p:extLst>
      <p:ext uri="{BB962C8B-B14F-4D97-AF65-F5344CB8AC3E}">
        <p14:creationId xmlns:p14="http://schemas.microsoft.com/office/powerpoint/2010/main" val="20542994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5" name="Content Placeholder 4">
            <a:extLst>
              <a:ext uri="{FF2B5EF4-FFF2-40B4-BE49-F238E27FC236}">
                <a16:creationId xmlns:a16="http://schemas.microsoft.com/office/drawing/2014/main" id="{6C9134A6-041B-3A24-F87F-83230325AAEF}"/>
              </a:ext>
            </a:extLst>
          </p:cNvPr>
          <p:cNvSpPr>
            <a:spLocks noGrp="1"/>
          </p:cNvSpPr>
          <p:nvPr>
            <p:ph idx="1"/>
          </p:nvPr>
        </p:nvSpPr>
        <p:spPr>
          <a:xfrm>
            <a:off x="457200" y="1600202"/>
            <a:ext cx="8229600" cy="3515495"/>
          </a:xfrm>
        </p:spPr>
        <p:txBody>
          <a:bodyPr/>
          <a:lstStyle/>
          <a:p>
            <a:r>
              <a:rPr lang="en-IN"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The variance would specify the amount of variation in the prediction if the different training data was used. </a:t>
            </a:r>
          </a:p>
          <a:p>
            <a:r>
              <a:rPr lang="en-IN"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In simple words, </a:t>
            </a:r>
            <a:r>
              <a:rPr lang="en-IN" sz="2400" b="1" dirty="0">
                <a:solidFill>
                  <a:srgbClr val="333333"/>
                </a:solidFill>
                <a:effectLst/>
                <a:highlight>
                  <a:srgbClr val="FFFFFF"/>
                </a:highlight>
                <a:latin typeface="Times New Roman" panose="02020603050405020304" pitchFamily="18" charset="0"/>
                <a:cs typeface="Times New Roman" panose="02020603050405020304" pitchFamily="18" charset="0"/>
              </a:rPr>
              <a:t>variance tells that how much a random variable is different from its expected value.</a:t>
            </a:r>
          </a:p>
          <a:p>
            <a:r>
              <a:rPr lang="en-IN" sz="2200" b="0" i="0" dirty="0">
                <a:solidFill>
                  <a:srgbClr val="333333"/>
                </a:solidFill>
                <a:effectLst/>
                <a:highlight>
                  <a:srgbClr val="FFFFFF"/>
                </a:highlight>
                <a:latin typeface="inter-regular"/>
              </a:rPr>
              <a:t>Variance errors are either of </a:t>
            </a:r>
            <a:r>
              <a:rPr lang="en-IN" sz="2200" b="1" i="0" dirty="0">
                <a:solidFill>
                  <a:srgbClr val="333333"/>
                </a:solidFill>
                <a:effectLst/>
                <a:highlight>
                  <a:srgbClr val="FFFFFF"/>
                </a:highlight>
                <a:latin typeface="inter-bold"/>
              </a:rPr>
              <a:t>low variance or high variance.</a:t>
            </a:r>
          </a:p>
          <a:p>
            <a:r>
              <a:rPr lang="en-IN" sz="2200" b="1" i="0" dirty="0">
                <a:solidFill>
                  <a:srgbClr val="333333"/>
                </a:solidFill>
                <a:effectLst/>
                <a:highlight>
                  <a:srgbClr val="FFFFFF"/>
                </a:highlight>
                <a:latin typeface="Times New Roman" panose="02020603050405020304" pitchFamily="18" charset="0"/>
                <a:cs typeface="Times New Roman" panose="02020603050405020304" pitchFamily="18" charset="0"/>
              </a:rPr>
              <a:t>Low variance</a:t>
            </a:r>
            <a:r>
              <a:rPr lang="en-IN"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means there is a small variation in the prediction of the target function with changes in the training data set.</a:t>
            </a:r>
          </a:p>
          <a:p>
            <a:r>
              <a:rPr lang="en-IN"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r>
              <a:rPr lang="en-IN" sz="2200" b="1" i="0" dirty="0">
                <a:solidFill>
                  <a:srgbClr val="333333"/>
                </a:solidFill>
                <a:effectLst/>
                <a:highlight>
                  <a:srgbClr val="FFFFFF"/>
                </a:highlight>
                <a:latin typeface="Times New Roman" panose="02020603050405020304" pitchFamily="18" charset="0"/>
                <a:cs typeface="Times New Roman" panose="02020603050405020304" pitchFamily="18" charset="0"/>
              </a:rPr>
              <a:t>High variance</a:t>
            </a:r>
            <a:r>
              <a:rPr lang="en-IN"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shows a large variation in the prediction of the target function with changes in the training dataset.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884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5" name="Content Placeholder 4">
            <a:extLst>
              <a:ext uri="{FF2B5EF4-FFF2-40B4-BE49-F238E27FC236}">
                <a16:creationId xmlns:a16="http://schemas.microsoft.com/office/drawing/2014/main" id="{6C9134A6-041B-3A24-F87F-83230325AAEF}"/>
              </a:ext>
            </a:extLst>
          </p:cNvPr>
          <p:cNvSpPr>
            <a:spLocks noGrp="1"/>
          </p:cNvSpPr>
          <p:nvPr>
            <p:ph idx="1"/>
          </p:nvPr>
        </p:nvSpPr>
        <p:spPr>
          <a:xfrm>
            <a:off x="457200" y="1600202"/>
            <a:ext cx="8229600" cy="3515495"/>
          </a:xfrm>
        </p:spPr>
        <p:txBody>
          <a:bodyPr/>
          <a:lstStyle/>
          <a:p>
            <a:pPr marL="0" indent="0" algn="just">
              <a:buNone/>
            </a:pPr>
            <a:r>
              <a:rPr lang="en-IN" sz="2200" b="1" i="0" dirty="0">
                <a:effectLst/>
                <a:highlight>
                  <a:srgbClr val="FFFFFF"/>
                </a:highlight>
              </a:rPr>
              <a:t>Ways to Reduce High Variance:</a:t>
            </a:r>
          </a:p>
          <a:p>
            <a:pPr algn="just">
              <a:buFont typeface="Arial" panose="020B0604020202020204" pitchFamily="34" charset="0"/>
              <a:buChar char="•"/>
            </a:pPr>
            <a:r>
              <a:rPr lang="en-IN" sz="2200" i="0" dirty="0">
                <a:effectLst/>
                <a:highlight>
                  <a:srgbClr val="FFFFFF"/>
                </a:highlight>
                <a:cs typeface="Times New Roman" panose="02020603050405020304" pitchFamily="18" charset="0"/>
              </a:rPr>
              <a:t>Reduce the input features or number of parameters as a model is overfitted.</a:t>
            </a:r>
          </a:p>
          <a:p>
            <a:pPr algn="just">
              <a:buFont typeface="Arial" panose="020B0604020202020204" pitchFamily="34" charset="0"/>
              <a:buChar char="•"/>
            </a:pPr>
            <a:r>
              <a:rPr lang="en-IN" sz="2200" i="0" dirty="0">
                <a:effectLst/>
                <a:highlight>
                  <a:srgbClr val="FFFFFF"/>
                </a:highlight>
                <a:cs typeface="Times New Roman" panose="02020603050405020304" pitchFamily="18" charset="0"/>
              </a:rPr>
              <a:t>Do not use a much complex model.</a:t>
            </a:r>
          </a:p>
          <a:p>
            <a:pPr algn="just">
              <a:buFont typeface="Arial" panose="020B0604020202020204" pitchFamily="34" charset="0"/>
              <a:buChar char="•"/>
            </a:pPr>
            <a:r>
              <a:rPr lang="en-IN" sz="2200" i="0" dirty="0">
                <a:effectLst/>
                <a:highlight>
                  <a:srgbClr val="FFFFFF"/>
                </a:highlight>
                <a:cs typeface="Times New Roman" panose="02020603050405020304" pitchFamily="18" charset="0"/>
              </a:rPr>
              <a:t>Increase the training data.</a:t>
            </a:r>
          </a:p>
          <a:p>
            <a:pPr algn="just">
              <a:buFont typeface="Arial" panose="020B0604020202020204" pitchFamily="34" charset="0"/>
              <a:buChar char="•"/>
            </a:pPr>
            <a:r>
              <a:rPr lang="en-IN" sz="2200" i="0" dirty="0">
                <a:effectLst/>
                <a:highlight>
                  <a:srgbClr val="FFFFFF"/>
                </a:highlight>
                <a:cs typeface="Times New Roman" panose="02020603050405020304" pitchFamily="18" charset="0"/>
              </a:rPr>
              <a:t>Increase the Regularization term.</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4468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pic>
        <p:nvPicPr>
          <p:cNvPr id="2" name="Content Placeholder 1">
            <a:extLst>
              <a:ext uri="{FF2B5EF4-FFF2-40B4-BE49-F238E27FC236}">
                <a16:creationId xmlns:a16="http://schemas.microsoft.com/office/drawing/2014/main" id="{DDC6A549-AE44-C9D3-F2CA-B554524B64CA}"/>
              </a:ext>
            </a:extLst>
          </p:cNvPr>
          <p:cNvPicPr>
            <a:picLocks noGrp="1" noChangeAspect="1"/>
          </p:cNvPicPr>
          <p:nvPr>
            <p:ph idx="1"/>
          </p:nvPr>
        </p:nvPicPr>
        <p:blipFill>
          <a:blip r:embed="rId2"/>
          <a:stretch>
            <a:fillRect/>
          </a:stretch>
        </p:blipFill>
        <p:spPr>
          <a:xfrm>
            <a:off x="2640832" y="2391037"/>
            <a:ext cx="3862335" cy="3514725"/>
          </a:xfrm>
          <a:prstGeom prst="rect">
            <a:avLst/>
          </a:prstGeom>
        </p:spPr>
      </p:pic>
      <p:sp>
        <p:nvSpPr>
          <p:cNvPr id="4" name="TextBox 3">
            <a:extLst>
              <a:ext uri="{FF2B5EF4-FFF2-40B4-BE49-F238E27FC236}">
                <a16:creationId xmlns:a16="http://schemas.microsoft.com/office/drawing/2014/main" id="{1E90B3BA-C50B-BDC3-B291-4CB639105434}"/>
              </a:ext>
            </a:extLst>
          </p:cNvPr>
          <p:cNvSpPr txBox="1"/>
          <p:nvPr/>
        </p:nvSpPr>
        <p:spPr>
          <a:xfrm>
            <a:off x="432485" y="1198605"/>
            <a:ext cx="8550877" cy="1384995"/>
          </a:xfrm>
          <a:prstGeom prst="rect">
            <a:avLst/>
          </a:prstGeom>
          <a:noFill/>
        </p:spPr>
        <p:txBody>
          <a:bodyPr wrap="square" rtlCol="0">
            <a:spAutoFit/>
          </a:bodyPr>
          <a:lstStyle/>
          <a:p>
            <a:pPr algn="just"/>
            <a:r>
              <a:rPr lang="en-IN" sz="2200" i="0" dirty="0">
                <a:effectLst/>
                <a:highlight>
                  <a:srgbClr val="FFFFFF"/>
                </a:highlight>
              </a:rPr>
              <a:t>Different Combinations of Bias-Variance</a:t>
            </a:r>
          </a:p>
          <a:p>
            <a:pPr algn="just"/>
            <a:r>
              <a:rPr lang="en-IN" sz="2200" i="0" dirty="0">
                <a:effectLst/>
                <a:highlight>
                  <a:srgbClr val="FFFFFF"/>
                </a:highlight>
              </a:rPr>
              <a:t>There are four possible combinations of bias and variances, which are represented by the below diagram:</a:t>
            </a:r>
          </a:p>
          <a:p>
            <a:endParaRPr lang="en-US" dirty="0"/>
          </a:p>
        </p:txBody>
      </p:sp>
    </p:spTree>
    <p:extLst>
      <p:ext uri="{BB962C8B-B14F-4D97-AF65-F5344CB8AC3E}">
        <p14:creationId xmlns:p14="http://schemas.microsoft.com/office/powerpoint/2010/main" val="4194728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6" name="Content Placeholder 5">
            <a:extLst>
              <a:ext uri="{FF2B5EF4-FFF2-40B4-BE49-F238E27FC236}">
                <a16:creationId xmlns:a16="http://schemas.microsoft.com/office/drawing/2014/main" id="{DE1114DC-D3CD-6AC5-DC66-605AFA42C3B2}"/>
              </a:ext>
            </a:extLst>
          </p:cNvPr>
          <p:cNvSpPr>
            <a:spLocks noGrp="1"/>
          </p:cNvSpPr>
          <p:nvPr>
            <p:ph idx="1"/>
          </p:nvPr>
        </p:nvSpPr>
        <p:spPr>
          <a:xfrm>
            <a:off x="457200" y="988542"/>
            <a:ext cx="8229600" cy="5335333"/>
          </a:xfrm>
        </p:spPr>
        <p:txBody>
          <a:bodyPr/>
          <a:lstStyle/>
          <a:p>
            <a:pPr>
              <a:buFont typeface="+mj-lt"/>
              <a:buAutoNum type="arabicPeriod"/>
            </a:pPr>
            <a:r>
              <a:rPr lang="en-IN" sz="2200" b="1" i="0" dirty="0">
                <a:solidFill>
                  <a:srgbClr val="000000"/>
                </a:solidFill>
                <a:effectLst/>
                <a:highlight>
                  <a:srgbClr val="FFFFFF"/>
                </a:highlight>
              </a:rPr>
              <a:t>Low-Bias, Low-Variance:</a:t>
            </a:r>
            <a:r>
              <a:rPr lang="en-IN" sz="2200" dirty="0">
                <a:solidFill>
                  <a:srgbClr val="000000"/>
                </a:solidFill>
                <a:highlight>
                  <a:srgbClr val="FFFFFF"/>
                </a:highlight>
              </a:rPr>
              <a:t> </a:t>
            </a:r>
            <a:r>
              <a:rPr lang="en-IN" sz="2200" b="0" i="0" dirty="0">
                <a:solidFill>
                  <a:srgbClr val="000000"/>
                </a:solidFill>
                <a:effectLst/>
                <a:highlight>
                  <a:srgbClr val="FFFFFF"/>
                </a:highlight>
              </a:rPr>
              <a:t>The combination of low bias and low variance shows an ideal machine learning model. However, it is not possible practically.</a:t>
            </a:r>
          </a:p>
          <a:p>
            <a:pPr algn="just">
              <a:buFont typeface="+mj-lt"/>
              <a:buAutoNum type="arabicPeriod"/>
            </a:pPr>
            <a:r>
              <a:rPr lang="en-IN" sz="2200" b="1" i="0" dirty="0">
                <a:solidFill>
                  <a:srgbClr val="000000"/>
                </a:solidFill>
                <a:effectLst/>
                <a:highlight>
                  <a:srgbClr val="FFFFFF"/>
                </a:highlight>
              </a:rPr>
              <a:t>Low-Bias, High-Variance:</a:t>
            </a:r>
            <a:r>
              <a:rPr lang="en-IN" sz="2200" b="0" i="0" dirty="0">
                <a:solidFill>
                  <a:srgbClr val="000000"/>
                </a:solidFill>
                <a:effectLst/>
                <a:highlight>
                  <a:srgbClr val="FFFFFF"/>
                </a:highlight>
              </a:rPr>
              <a:t> With low bias and high variance, model predictions are inconsistent and accurate on average. This case occurs when the model learns with a large number of parameters and hence leads to an </a:t>
            </a:r>
            <a:r>
              <a:rPr lang="en-IN" sz="2200" b="1" i="0" dirty="0">
                <a:solidFill>
                  <a:srgbClr val="000000"/>
                </a:solidFill>
                <a:effectLst/>
                <a:highlight>
                  <a:srgbClr val="FFFFFF"/>
                </a:highlight>
              </a:rPr>
              <a:t>overfitting</a:t>
            </a:r>
            <a:endParaRPr lang="en-IN" sz="2200" b="0" i="0" dirty="0">
              <a:solidFill>
                <a:srgbClr val="000000"/>
              </a:solidFill>
              <a:effectLst/>
              <a:highlight>
                <a:srgbClr val="FFFFFF"/>
              </a:highlight>
            </a:endParaRPr>
          </a:p>
          <a:p>
            <a:pPr algn="just">
              <a:buFont typeface="+mj-lt"/>
              <a:buAutoNum type="arabicPeriod"/>
            </a:pPr>
            <a:r>
              <a:rPr lang="en-IN" sz="2200" b="1" i="0" dirty="0">
                <a:solidFill>
                  <a:srgbClr val="000000"/>
                </a:solidFill>
                <a:effectLst/>
                <a:highlight>
                  <a:srgbClr val="FFFFFF"/>
                </a:highlight>
              </a:rPr>
              <a:t>High-Bias, Low-Variance:</a:t>
            </a:r>
            <a:r>
              <a:rPr lang="en-IN" sz="2200" b="0" i="0" dirty="0">
                <a:solidFill>
                  <a:srgbClr val="000000"/>
                </a:solidFill>
                <a:effectLst/>
                <a:highlight>
                  <a:srgbClr val="FFFFFF"/>
                </a:highlight>
              </a:rPr>
              <a:t> With High bias and low variance, predictions are consistent but inaccurate on average. This case occurs when a model does not learn well with the training dataset or uses few numbers of the parameter. It leads to </a:t>
            </a:r>
            <a:r>
              <a:rPr lang="en-IN" sz="2200" b="1" i="0" dirty="0">
                <a:solidFill>
                  <a:srgbClr val="000000"/>
                </a:solidFill>
                <a:effectLst/>
                <a:highlight>
                  <a:srgbClr val="FFFFFF"/>
                </a:highlight>
              </a:rPr>
              <a:t>underfitting</a:t>
            </a:r>
            <a:r>
              <a:rPr lang="en-IN" sz="2200" b="0" i="0" dirty="0">
                <a:solidFill>
                  <a:srgbClr val="000000"/>
                </a:solidFill>
                <a:effectLst/>
                <a:highlight>
                  <a:srgbClr val="FFFFFF"/>
                </a:highlight>
              </a:rPr>
              <a:t> problems in the model.</a:t>
            </a:r>
          </a:p>
          <a:p>
            <a:pPr>
              <a:buFont typeface="+mj-lt"/>
              <a:buAutoNum type="arabicPeriod"/>
            </a:pPr>
            <a:r>
              <a:rPr lang="en-IN" sz="2200" b="1" dirty="0">
                <a:solidFill>
                  <a:srgbClr val="000000"/>
                </a:solidFill>
                <a:highlight>
                  <a:srgbClr val="FFFFFF"/>
                </a:highlight>
              </a:rPr>
              <a:t>High-Bias, High-Variance</a:t>
            </a:r>
            <a:r>
              <a:rPr lang="en-IN" sz="2200" b="1" i="0" dirty="0">
                <a:solidFill>
                  <a:srgbClr val="000000"/>
                </a:solidFill>
                <a:effectLst/>
                <a:highlight>
                  <a:srgbClr val="FFFFFF"/>
                </a:highlight>
              </a:rPr>
              <a:t>:</a:t>
            </a:r>
            <a:r>
              <a:rPr lang="en-IN" sz="2200" dirty="0">
                <a:solidFill>
                  <a:srgbClr val="000000"/>
                </a:solidFill>
                <a:highlight>
                  <a:srgbClr val="FFFFFF"/>
                </a:highlight>
              </a:rPr>
              <a:t> </a:t>
            </a:r>
            <a:r>
              <a:rPr lang="en-IN" sz="2200" b="0" i="0" dirty="0">
                <a:solidFill>
                  <a:srgbClr val="000000"/>
                </a:solidFill>
                <a:effectLst/>
                <a:highlight>
                  <a:srgbClr val="FFFFFF"/>
                </a:highlight>
              </a:rPr>
              <a:t>With high bias and high variance, predictions are inconsistent and also inaccurate on average.</a:t>
            </a:r>
          </a:p>
          <a:p>
            <a:endParaRPr lang="en-US" dirty="0"/>
          </a:p>
        </p:txBody>
      </p:sp>
    </p:spTree>
    <p:extLst>
      <p:ext uri="{BB962C8B-B14F-4D97-AF65-F5344CB8AC3E}">
        <p14:creationId xmlns:p14="http://schemas.microsoft.com/office/powerpoint/2010/main" val="11414108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6" name="Content Placeholder 5">
            <a:extLst>
              <a:ext uri="{FF2B5EF4-FFF2-40B4-BE49-F238E27FC236}">
                <a16:creationId xmlns:a16="http://schemas.microsoft.com/office/drawing/2014/main" id="{DE1114DC-D3CD-6AC5-DC66-605AFA42C3B2}"/>
              </a:ext>
            </a:extLst>
          </p:cNvPr>
          <p:cNvSpPr>
            <a:spLocks noGrp="1"/>
          </p:cNvSpPr>
          <p:nvPr>
            <p:ph idx="1"/>
          </p:nvPr>
        </p:nvSpPr>
        <p:spPr>
          <a:xfrm>
            <a:off x="457200" y="988542"/>
            <a:ext cx="8229600" cy="5335333"/>
          </a:xfrm>
        </p:spPr>
        <p:txBody>
          <a:bodyPr/>
          <a:lstStyle/>
          <a:p>
            <a:r>
              <a:rPr lang="en-IN" b="0" i="0" dirty="0">
                <a:solidFill>
                  <a:srgbClr val="610B38"/>
                </a:solidFill>
                <a:effectLst/>
                <a:highlight>
                  <a:srgbClr val="FFFFFF"/>
                </a:highlight>
                <a:latin typeface="erdana"/>
              </a:rPr>
              <a:t>How to identify High variance or High Bias?</a:t>
            </a:r>
          </a:p>
          <a:p>
            <a:r>
              <a:rPr lang="en-IN" sz="2000" dirty="0">
                <a:solidFill>
                  <a:srgbClr val="333333"/>
                </a:solidFill>
                <a:highlight>
                  <a:srgbClr val="FFFFFF"/>
                </a:highlight>
              </a:rPr>
              <a:t>High v</a:t>
            </a:r>
            <a:r>
              <a:rPr lang="en-IN" sz="2000" b="0" i="0" dirty="0">
                <a:solidFill>
                  <a:srgbClr val="333333"/>
                </a:solidFill>
                <a:effectLst/>
                <a:highlight>
                  <a:srgbClr val="FFFFFF"/>
                </a:highlight>
              </a:rPr>
              <a:t>ariance can be identified if the model has</a:t>
            </a:r>
            <a:r>
              <a:rPr lang="en-IN" sz="2200" b="0" i="0" dirty="0">
                <a:solidFill>
                  <a:srgbClr val="333333"/>
                </a:solidFill>
                <a:effectLst/>
                <a:highlight>
                  <a:srgbClr val="FFFFFF"/>
                </a:highlight>
              </a:rPr>
              <a:t>:</a:t>
            </a:r>
            <a:endParaRPr lang="en-US" sz="2200" dirty="0"/>
          </a:p>
        </p:txBody>
      </p:sp>
      <p:pic>
        <p:nvPicPr>
          <p:cNvPr id="2" name="Picture 1">
            <a:extLst>
              <a:ext uri="{FF2B5EF4-FFF2-40B4-BE49-F238E27FC236}">
                <a16:creationId xmlns:a16="http://schemas.microsoft.com/office/drawing/2014/main" id="{83621C35-1BFD-C843-0AF7-018D5A057422}"/>
              </a:ext>
            </a:extLst>
          </p:cNvPr>
          <p:cNvPicPr>
            <a:picLocks noChangeAspect="1"/>
          </p:cNvPicPr>
          <p:nvPr/>
        </p:nvPicPr>
        <p:blipFill>
          <a:blip r:embed="rId2"/>
          <a:stretch>
            <a:fillRect/>
          </a:stretch>
        </p:blipFill>
        <p:spPr>
          <a:xfrm>
            <a:off x="762000" y="1924050"/>
            <a:ext cx="7620000" cy="3009900"/>
          </a:xfrm>
          <a:prstGeom prst="rect">
            <a:avLst/>
          </a:prstGeom>
        </p:spPr>
      </p:pic>
      <p:sp>
        <p:nvSpPr>
          <p:cNvPr id="7" name="TextBox 6">
            <a:extLst>
              <a:ext uri="{FF2B5EF4-FFF2-40B4-BE49-F238E27FC236}">
                <a16:creationId xmlns:a16="http://schemas.microsoft.com/office/drawing/2014/main" id="{DAF343C7-6557-528A-C8D2-CBB1E680CBD2}"/>
              </a:ext>
            </a:extLst>
          </p:cNvPr>
          <p:cNvSpPr txBox="1"/>
          <p:nvPr/>
        </p:nvSpPr>
        <p:spPr>
          <a:xfrm>
            <a:off x="762000" y="4933950"/>
            <a:ext cx="7772400" cy="1015663"/>
          </a:xfrm>
          <a:prstGeom prst="rect">
            <a:avLst/>
          </a:prstGeom>
          <a:noFill/>
        </p:spPr>
        <p:txBody>
          <a:bodyPr wrap="square">
            <a:spAutoFit/>
          </a:bodyPr>
          <a:lstStyle/>
          <a:p>
            <a:pPr algn="just">
              <a:buFont typeface="Arial" panose="020B0604020202020204" pitchFamily="34" charset="0"/>
              <a:buChar char="•"/>
            </a:pPr>
            <a:r>
              <a:rPr lang="en-IN" sz="2000" dirty="0">
                <a:solidFill>
                  <a:srgbClr val="333333"/>
                </a:solidFill>
                <a:highlight>
                  <a:srgbClr val="FFFFFF"/>
                </a:highlight>
              </a:rPr>
              <a:t>Low training error and high test error.</a:t>
            </a:r>
          </a:p>
          <a:p>
            <a:pPr algn="just"/>
            <a:r>
              <a:rPr lang="en-IN" sz="2000" dirty="0">
                <a:solidFill>
                  <a:srgbClr val="333333"/>
                </a:solidFill>
                <a:highlight>
                  <a:srgbClr val="FFFFFF"/>
                </a:highlight>
              </a:rPr>
              <a:t>High Bias can be identified if the model has:</a:t>
            </a:r>
          </a:p>
          <a:p>
            <a:pPr algn="just">
              <a:buFont typeface="Arial" panose="020B0604020202020204" pitchFamily="34" charset="0"/>
              <a:buChar char="•"/>
            </a:pPr>
            <a:r>
              <a:rPr lang="en-IN" sz="2000" dirty="0">
                <a:solidFill>
                  <a:srgbClr val="333333"/>
                </a:solidFill>
                <a:highlight>
                  <a:srgbClr val="FFFFFF"/>
                </a:highlight>
              </a:rPr>
              <a:t>High training error and the test error is almost similar to training error</a:t>
            </a:r>
            <a:r>
              <a:rPr lang="en-IN" b="0" i="0" dirty="0">
                <a:solidFill>
                  <a:srgbClr val="000000"/>
                </a:solidFill>
                <a:effectLst/>
                <a:highlight>
                  <a:srgbClr val="FFFFFF"/>
                </a:highlight>
                <a:latin typeface="inter-regular"/>
              </a:rPr>
              <a:t>.</a:t>
            </a:r>
          </a:p>
        </p:txBody>
      </p:sp>
    </p:spTree>
    <p:extLst>
      <p:ext uri="{BB962C8B-B14F-4D97-AF65-F5344CB8AC3E}">
        <p14:creationId xmlns:p14="http://schemas.microsoft.com/office/powerpoint/2010/main" val="40067030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6" name="Content Placeholder 5">
            <a:extLst>
              <a:ext uri="{FF2B5EF4-FFF2-40B4-BE49-F238E27FC236}">
                <a16:creationId xmlns:a16="http://schemas.microsoft.com/office/drawing/2014/main" id="{DE1114DC-D3CD-6AC5-DC66-605AFA42C3B2}"/>
              </a:ext>
            </a:extLst>
          </p:cNvPr>
          <p:cNvSpPr>
            <a:spLocks noGrp="1"/>
          </p:cNvSpPr>
          <p:nvPr>
            <p:ph idx="1"/>
          </p:nvPr>
        </p:nvSpPr>
        <p:spPr>
          <a:xfrm>
            <a:off x="457200" y="988542"/>
            <a:ext cx="8229600" cy="5335333"/>
          </a:xfrm>
        </p:spPr>
        <p:txBody>
          <a:bodyPr/>
          <a:lstStyle/>
          <a:p>
            <a:pPr marL="0" indent="0">
              <a:buNone/>
            </a:pPr>
            <a:r>
              <a:rPr lang="en-IN" sz="2200" b="1" i="0" dirty="0">
                <a:effectLst/>
                <a:highlight>
                  <a:srgbClr val="FFFFFF"/>
                </a:highlight>
              </a:rPr>
              <a:t>Bias-Variance Trade-Off</a:t>
            </a:r>
          </a:p>
          <a:p>
            <a:r>
              <a:rPr lang="en-IN" sz="2000" b="0" i="0" dirty="0">
                <a:solidFill>
                  <a:srgbClr val="333333"/>
                </a:solidFill>
                <a:effectLst/>
                <a:highlight>
                  <a:srgbClr val="FFFFFF"/>
                </a:highlight>
              </a:rPr>
              <a:t>While building the machine learning model, it is really important to take care of bias and variance in order to avoid overfitting and underfitting in the model. </a:t>
            </a:r>
          </a:p>
          <a:p>
            <a:r>
              <a:rPr lang="en-IN" sz="2000" b="0" i="0" dirty="0">
                <a:solidFill>
                  <a:srgbClr val="333333"/>
                </a:solidFill>
                <a:effectLst/>
                <a:highlight>
                  <a:srgbClr val="FFFFFF"/>
                </a:highlight>
              </a:rPr>
              <a:t>If the model is very simple with fewer parameters, it may have low variance and high bias. Whereas, if the model has a large number of parameters, it will have high variance and low bias. </a:t>
            </a:r>
          </a:p>
          <a:p>
            <a:r>
              <a:rPr lang="en-IN" sz="2000" b="0" i="0" dirty="0">
                <a:solidFill>
                  <a:srgbClr val="333333"/>
                </a:solidFill>
                <a:effectLst/>
                <a:highlight>
                  <a:srgbClr val="FFFFFF"/>
                </a:highlight>
              </a:rPr>
              <a:t>So, it is required to make a balance between bias and variance errors, and this balance between the bias error and variance error is known as </a:t>
            </a:r>
            <a:r>
              <a:rPr lang="en-IN" sz="2000" b="1" i="0" dirty="0">
                <a:solidFill>
                  <a:srgbClr val="333333"/>
                </a:solidFill>
                <a:effectLst/>
                <a:highlight>
                  <a:srgbClr val="FFFFFF"/>
                </a:highlight>
              </a:rPr>
              <a:t>the Bias-Variance trade-off.</a:t>
            </a:r>
            <a:endParaRPr lang="en-US" sz="2000" dirty="0"/>
          </a:p>
        </p:txBody>
      </p:sp>
      <p:pic>
        <p:nvPicPr>
          <p:cNvPr id="4" name="Picture 3">
            <a:extLst>
              <a:ext uri="{FF2B5EF4-FFF2-40B4-BE49-F238E27FC236}">
                <a16:creationId xmlns:a16="http://schemas.microsoft.com/office/drawing/2014/main" id="{76F4A3C4-30D8-0B0E-4679-62D60060089C}"/>
              </a:ext>
            </a:extLst>
          </p:cNvPr>
          <p:cNvPicPr>
            <a:picLocks noChangeAspect="1"/>
          </p:cNvPicPr>
          <p:nvPr/>
        </p:nvPicPr>
        <p:blipFill>
          <a:blip r:embed="rId2"/>
          <a:stretch>
            <a:fillRect/>
          </a:stretch>
        </p:blipFill>
        <p:spPr>
          <a:xfrm>
            <a:off x="4572000" y="4015946"/>
            <a:ext cx="3781174" cy="2755562"/>
          </a:xfrm>
          <a:prstGeom prst="rect">
            <a:avLst/>
          </a:prstGeom>
        </p:spPr>
      </p:pic>
    </p:spTree>
    <p:extLst>
      <p:ext uri="{BB962C8B-B14F-4D97-AF65-F5344CB8AC3E}">
        <p14:creationId xmlns:p14="http://schemas.microsoft.com/office/powerpoint/2010/main" val="24432936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738312"/>
            <a:ext cx="8229600" cy="4983163"/>
          </a:xfrm>
        </p:spPr>
        <p:txBody>
          <a:bodyPr>
            <a:normAutofit/>
          </a:bodyPr>
          <a:lstStyle/>
          <a:p>
            <a:pPr algn="just"/>
            <a:r>
              <a:rPr lang="en-US" sz="2200" b="1" dirty="0"/>
              <a:t>PSO1</a:t>
            </a:r>
            <a:r>
              <a:rPr lang="en-US" sz="2200" dirty="0"/>
              <a:t>-Apply Artificial Intelligence and its applications to design intelligent systems for the betterment of society.</a:t>
            </a:r>
          </a:p>
          <a:p>
            <a:pPr algn="just"/>
            <a:r>
              <a:rPr lang="en-US" sz="2200" b="1" dirty="0"/>
              <a:t>PSO2</a:t>
            </a:r>
            <a:r>
              <a:rPr lang="en-US" sz="2200" dirty="0"/>
              <a:t>-Develop AI-based innovative solutions demonstrating research, entrepreneurship, professional ethics, and communication skills.</a:t>
            </a:r>
          </a:p>
          <a:p>
            <a:pPr algn="just"/>
            <a:r>
              <a:rPr lang="en-US" sz="2200" b="1" dirty="0"/>
              <a:t>PSO3</a:t>
            </a:r>
            <a:r>
              <a:rPr lang="en-US" sz="2200" dirty="0"/>
              <a:t>-Demonstrate competency in AI by working in a team and engaging in life-long learning.	</a:t>
            </a:r>
          </a:p>
          <a:p>
            <a:pPr marL="0" indent="0" algn="just">
              <a:buNone/>
            </a:pPr>
            <a:endParaRPr lang="en-US" dirty="0"/>
          </a:p>
        </p:txBody>
      </p:sp>
      <p:sp>
        <p:nvSpPr>
          <p:cNvPr id="7" name="Title 1"/>
          <p:cNvSpPr txBox="1">
            <a:spLocks/>
          </p:cNvSpPr>
          <p:nvPr/>
        </p:nvSpPr>
        <p:spPr>
          <a:xfrm>
            <a:off x="2338041" y="49808"/>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2969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2466381" cy="461665"/>
          </a:xfrm>
          <a:prstGeom prst="rect">
            <a:avLst/>
          </a:prstGeom>
          <a:noFill/>
        </p:spPr>
        <p:txBody>
          <a:bodyPr wrap="none" rtlCol="0">
            <a:spAutoFit/>
          </a:bodyPr>
          <a:lstStyle/>
          <a:p>
            <a:r>
              <a:rPr lang="en-US" sz="2400" b="1" dirty="0"/>
              <a:t>Bias And Variance</a:t>
            </a:r>
          </a:p>
        </p:txBody>
      </p:sp>
      <p:sp>
        <p:nvSpPr>
          <p:cNvPr id="5" name="Content Placeholder 4">
            <a:extLst>
              <a:ext uri="{FF2B5EF4-FFF2-40B4-BE49-F238E27FC236}">
                <a16:creationId xmlns:a16="http://schemas.microsoft.com/office/drawing/2014/main" id="{61716C6A-398C-E326-9CDE-048B235277A9}"/>
              </a:ext>
            </a:extLst>
          </p:cNvPr>
          <p:cNvSpPr>
            <a:spLocks noGrp="1"/>
          </p:cNvSpPr>
          <p:nvPr>
            <p:ph idx="1"/>
          </p:nvPr>
        </p:nvSpPr>
        <p:spPr>
          <a:xfrm>
            <a:off x="457200" y="1600203"/>
            <a:ext cx="8229600" cy="2737020"/>
          </a:xfrm>
        </p:spPr>
        <p:txBody>
          <a:bodyPr/>
          <a:lstStyle/>
          <a:p>
            <a:pPr marL="0" indent="0" algn="just">
              <a:buNone/>
            </a:pPr>
            <a:r>
              <a:rPr lang="en-IN" sz="2200" b="0" i="0" dirty="0">
                <a:solidFill>
                  <a:srgbClr val="333333"/>
                </a:solidFill>
                <a:effectLst/>
                <a:highlight>
                  <a:srgbClr val="FFFFFF"/>
                </a:highlight>
              </a:rPr>
              <a:t>For an accurate prediction of the model, algorithms need a low variance and low bias. But this is not possible because bias and variance are related to each other:</a:t>
            </a:r>
          </a:p>
          <a:p>
            <a:pPr algn="just">
              <a:buFont typeface="Arial" panose="020B0604020202020204" pitchFamily="34" charset="0"/>
              <a:buChar char="•"/>
            </a:pPr>
            <a:r>
              <a:rPr lang="en-IN" sz="2200" b="0" i="0" dirty="0">
                <a:solidFill>
                  <a:srgbClr val="000000"/>
                </a:solidFill>
                <a:effectLst/>
                <a:highlight>
                  <a:srgbClr val="FFFFFF"/>
                </a:highlight>
              </a:rPr>
              <a:t>If we decrease the variance, it will increase the bias.</a:t>
            </a:r>
          </a:p>
          <a:p>
            <a:pPr algn="just">
              <a:buFont typeface="Arial" panose="020B0604020202020204" pitchFamily="34" charset="0"/>
              <a:buChar char="•"/>
            </a:pPr>
            <a:r>
              <a:rPr lang="en-IN" sz="2200" b="0" i="0" dirty="0">
                <a:solidFill>
                  <a:srgbClr val="000000"/>
                </a:solidFill>
                <a:effectLst/>
                <a:highlight>
                  <a:srgbClr val="FFFFFF"/>
                </a:highlight>
              </a:rPr>
              <a:t>If we decrease the bias, it will increase the variance.</a:t>
            </a:r>
          </a:p>
          <a:p>
            <a:endParaRPr lang="en-US" dirty="0"/>
          </a:p>
        </p:txBody>
      </p:sp>
    </p:spTree>
    <p:extLst>
      <p:ext uri="{BB962C8B-B14F-4D97-AF65-F5344CB8AC3E}">
        <p14:creationId xmlns:p14="http://schemas.microsoft.com/office/powerpoint/2010/main" val="1744680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4" name="Content Placeholder 3">
            <a:extLst>
              <a:ext uri="{FF2B5EF4-FFF2-40B4-BE49-F238E27FC236}">
                <a16:creationId xmlns:a16="http://schemas.microsoft.com/office/drawing/2014/main" id="{3423DF4F-9577-2766-EC98-6C60F7564441}"/>
              </a:ext>
            </a:extLst>
          </p:cNvPr>
          <p:cNvSpPr>
            <a:spLocks noGrp="1"/>
          </p:cNvSpPr>
          <p:nvPr>
            <p:ph idx="1"/>
          </p:nvPr>
        </p:nvSpPr>
        <p:spPr>
          <a:xfrm>
            <a:off x="457200" y="1019432"/>
            <a:ext cx="8229600" cy="4525963"/>
          </a:xfrm>
        </p:spPr>
        <p:txBody>
          <a:bodyPr/>
          <a:lstStyle/>
          <a:p>
            <a:r>
              <a:rPr lang="en-IN" sz="2200" b="0" i="0" dirty="0">
                <a:solidFill>
                  <a:srgbClr val="212529"/>
                </a:solidFill>
                <a:effectLst/>
                <a:highlight>
                  <a:srgbClr val="FFFFFF"/>
                </a:highlight>
              </a:rPr>
              <a:t>Concept Learning in Machine Learning can be thought of as a </a:t>
            </a:r>
            <a:r>
              <a:rPr lang="en-IN" sz="2200" b="1" i="0" dirty="0" err="1">
                <a:solidFill>
                  <a:srgbClr val="212529"/>
                </a:solidFill>
                <a:effectLst/>
                <a:highlight>
                  <a:srgbClr val="FFFFFF"/>
                </a:highlight>
              </a:rPr>
              <a:t>boolean</a:t>
            </a:r>
            <a:r>
              <a:rPr lang="en-IN" sz="2200" b="1" i="0" dirty="0">
                <a:solidFill>
                  <a:srgbClr val="212529"/>
                </a:solidFill>
                <a:effectLst/>
                <a:highlight>
                  <a:srgbClr val="FFFFFF"/>
                </a:highlight>
              </a:rPr>
              <a:t>-valued</a:t>
            </a:r>
            <a:r>
              <a:rPr lang="en-IN" sz="2200" b="0" i="0" dirty="0">
                <a:solidFill>
                  <a:srgbClr val="212529"/>
                </a:solidFill>
                <a:effectLst/>
                <a:highlight>
                  <a:srgbClr val="FFFFFF"/>
                </a:highlight>
              </a:rPr>
              <a:t> function defined over a large set of training data.</a:t>
            </a:r>
          </a:p>
          <a:p>
            <a:r>
              <a:rPr lang="en-IN" sz="2200" b="0" i="0" dirty="0">
                <a:solidFill>
                  <a:srgbClr val="212529"/>
                </a:solidFill>
                <a:effectLst/>
                <a:highlight>
                  <a:srgbClr val="FFFFFF"/>
                </a:highlight>
              </a:rPr>
              <a:t>In order to complete the design of a learning algorithm, we need a learning mechanism or a good representation of the target concept.</a:t>
            </a:r>
          </a:p>
          <a:p>
            <a:pPr marL="0" indent="0">
              <a:buNone/>
            </a:pPr>
            <a:r>
              <a:rPr lang="en-IN" sz="2200" b="1" dirty="0"/>
              <a:t>Content:</a:t>
            </a:r>
          </a:p>
          <a:p>
            <a:pPr>
              <a:buFont typeface="Arial" panose="020B0604020202020204" pitchFamily="34" charset="0"/>
              <a:buChar char="•"/>
            </a:pPr>
            <a:r>
              <a:rPr lang="en-IN" sz="2200" b="1" dirty="0"/>
              <a:t>Concept:</a:t>
            </a:r>
            <a:r>
              <a:rPr lang="en-IN" sz="2200" dirty="0"/>
              <a:t> The target function we aim to learn.</a:t>
            </a:r>
          </a:p>
          <a:p>
            <a:pPr>
              <a:buFont typeface="Arial" panose="020B0604020202020204" pitchFamily="34" charset="0"/>
              <a:buChar char="•"/>
            </a:pPr>
            <a:r>
              <a:rPr lang="en-IN" sz="2200" b="1" dirty="0"/>
              <a:t>Hypothesis:</a:t>
            </a:r>
            <a:r>
              <a:rPr lang="en-IN" sz="2200" dirty="0"/>
              <a:t> A proposed explanation for the concept.</a:t>
            </a:r>
          </a:p>
          <a:p>
            <a:pPr>
              <a:buFont typeface="Arial" panose="020B0604020202020204" pitchFamily="34" charset="0"/>
              <a:buChar char="•"/>
            </a:pPr>
            <a:r>
              <a:rPr lang="en-IN" sz="2200" b="1" dirty="0"/>
              <a:t>Instance:</a:t>
            </a:r>
            <a:r>
              <a:rPr lang="en-IN" sz="2200" dirty="0"/>
              <a:t> An example from the domain, often represented as a feature vector.</a:t>
            </a:r>
          </a:p>
          <a:p>
            <a:pPr>
              <a:buFont typeface="Arial" panose="020B0604020202020204" pitchFamily="34" charset="0"/>
              <a:buChar char="•"/>
            </a:pPr>
            <a:r>
              <a:rPr lang="en-IN" sz="2200" b="1" dirty="0"/>
              <a:t>Label:</a:t>
            </a:r>
            <a:r>
              <a:rPr lang="en-IN" sz="2200" dirty="0"/>
              <a:t> The output value associated with an instance, often 0 or 1 in Boolean concepts</a:t>
            </a:r>
            <a:r>
              <a:rPr lang="en-IN" dirty="0"/>
              <a:t>.</a:t>
            </a:r>
          </a:p>
          <a:p>
            <a:endParaRPr lang="en-US" dirty="0"/>
          </a:p>
        </p:txBody>
      </p:sp>
    </p:spTree>
    <p:extLst>
      <p:ext uri="{BB962C8B-B14F-4D97-AF65-F5344CB8AC3E}">
        <p14:creationId xmlns:p14="http://schemas.microsoft.com/office/powerpoint/2010/main" val="25871783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5" name="Content Placeholder 4">
            <a:extLst>
              <a:ext uri="{FF2B5EF4-FFF2-40B4-BE49-F238E27FC236}">
                <a16:creationId xmlns:a16="http://schemas.microsoft.com/office/drawing/2014/main" id="{ECDE5357-8E3B-8CDF-D6D1-156C162CF6B2}"/>
              </a:ext>
            </a:extLst>
          </p:cNvPr>
          <p:cNvSpPr>
            <a:spLocks noGrp="1"/>
          </p:cNvSpPr>
          <p:nvPr>
            <p:ph idx="1"/>
          </p:nvPr>
        </p:nvSpPr>
        <p:spPr>
          <a:xfrm>
            <a:off x="457200" y="1037968"/>
            <a:ext cx="8229600" cy="5088197"/>
          </a:xfrm>
        </p:spPr>
        <p:txBody>
          <a:bodyPr/>
          <a:lstStyle/>
          <a:p>
            <a:r>
              <a:rPr lang="en-IN" sz="2200" b="0" i="0" dirty="0">
                <a:solidFill>
                  <a:srgbClr val="212529"/>
                </a:solidFill>
                <a:effectLst/>
                <a:highlight>
                  <a:srgbClr val="FFFFFF"/>
                </a:highlight>
              </a:rPr>
              <a:t>Taking a very simple example, one possible target concept may be to </a:t>
            </a:r>
            <a:r>
              <a:rPr lang="en-IN" sz="2200" b="1" i="1" dirty="0">
                <a:solidFill>
                  <a:srgbClr val="212529"/>
                </a:solidFill>
                <a:effectLst/>
                <a:highlight>
                  <a:srgbClr val="FFFFFF"/>
                </a:highlight>
              </a:rPr>
              <a:t>Find the day when my friend Ramesh enjoys his </a:t>
            </a:r>
            <a:r>
              <a:rPr lang="en-IN" sz="2200" b="1" i="1" dirty="0" err="1">
                <a:solidFill>
                  <a:srgbClr val="212529"/>
                </a:solidFill>
                <a:effectLst/>
                <a:highlight>
                  <a:srgbClr val="FFFFFF"/>
                </a:highlight>
              </a:rPr>
              <a:t>favorite</a:t>
            </a:r>
            <a:r>
              <a:rPr lang="en-IN" sz="2200" b="1" i="1" dirty="0">
                <a:solidFill>
                  <a:srgbClr val="212529"/>
                </a:solidFill>
                <a:effectLst/>
                <a:highlight>
                  <a:srgbClr val="FFFFFF"/>
                </a:highlight>
              </a:rPr>
              <a:t> sport</a:t>
            </a:r>
            <a:r>
              <a:rPr lang="en-IN" sz="2200" b="0" i="0" dirty="0">
                <a:solidFill>
                  <a:srgbClr val="212529"/>
                </a:solidFill>
                <a:effectLst/>
                <a:highlight>
                  <a:srgbClr val="FFFFFF"/>
                </a:highlight>
              </a:rPr>
              <a:t>. We have some attributes/features of the day like, </a:t>
            </a:r>
            <a:r>
              <a:rPr lang="en-IN" sz="2200" b="1" i="1" dirty="0">
                <a:solidFill>
                  <a:srgbClr val="212529"/>
                </a:solidFill>
                <a:effectLst/>
                <a:highlight>
                  <a:srgbClr val="FFFFFF"/>
                </a:highlight>
              </a:rPr>
              <a:t>Sky</a:t>
            </a:r>
            <a:r>
              <a:rPr lang="en-IN" sz="2200" b="0" i="1" dirty="0">
                <a:solidFill>
                  <a:srgbClr val="212529"/>
                </a:solidFill>
                <a:effectLst/>
                <a:highlight>
                  <a:srgbClr val="FFFFFF"/>
                </a:highlight>
              </a:rPr>
              <a:t>, </a:t>
            </a:r>
            <a:r>
              <a:rPr lang="en-IN" sz="2200" b="1" i="1" dirty="0">
                <a:solidFill>
                  <a:srgbClr val="212529"/>
                </a:solidFill>
                <a:effectLst/>
                <a:highlight>
                  <a:srgbClr val="FFFFFF"/>
                </a:highlight>
              </a:rPr>
              <a:t>Air Temperature</a:t>
            </a:r>
            <a:r>
              <a:rPr lang="en-IN" sz="2200" b="0" i="1" dirty="0">
                <a:solidFill>
                  <a:srgbClr val="212529"/>
                </a:solidFill>
                <a:effectLst/>
                <a:highlight>
                  <a:srgbClr val="FFFFFF"/>
                </a:highlight>
              </a:rPr>
              <a:t>, </a:t>
            </a:r>
            <a:r>
              <a:rPr lang="en-IN" sz="2200" b="1" i="1" dirty="0">
                <a:solidFill>
                  <a:srgbClr val="212529"/>
                </a:solidFill>
                <a:effectLst/>
                <a:highlight>
                  <a:srgbClr val="FFFFFF"/>
                </a:highlight>
              </a:rPr>
              <a:t>Humidity</a:t>
            </a:r>
            <a:r>
              <a:rPr lang="en-IN" sz="2200" b="0" i="1" dirty="0">
                <a:solidFill>
                  <a:srgbClr val="212529"/>
                </a:solidFill>
                <a:effectLst/>
                <a:highlight>
                  <a:srgbClr val="FFFFFF"/>
                </a:highlight>
              </a:rPr>
              <a:t>, </a:t>
            </a:r>
            <a:r>
              <a:rPr lang="en-IN" sz="2200" b="1" i="1" dirty="0">
                <a:solidFill>
                  <a:srgbClr val="212529"/>
                </a:solidFill>
                <a:effectLst/>
                <a:highlight>
                  <a:srgbClr val="FFFFFF"/>
                </a:highlight>
              </a:rPr>
              <a:t>Wind</a:t>
            </a:r>
            <a:r>
              <a:rPr lang="en-IN" sz="2200" b="0" i="1" dirty="0">
                <a:solidFill>
                  <a:srgbClr val="212529"/>
                </a:solidFill>
                <a:effectLst/>
                <a:highlight>
                  <a:srgbClr val="FFFFFF"/>
                </a:highlight>
              </a:rPr>
              <a:t>, </a:t>
            </a:r>
            <a:r>
              <a:rPr lang="en-IN" sz="2200" b="1" i="1" dirty="0">
                <a:solidFill>
                  <a:srgbClr val="212529"/>
                </a:solidFill>
                <a:effectLst/>
                <a:highlight>
                  <a:srgbClr val="FFFFFF"/>
                </a:highlight>
              </a:rPr>
              <a:t>Water</a:t>
            </a:r>
            <a:r>
              <a:rPr lang="en-IN" sz="2200" b="0" i="1" dirty="0">
                <a:solidFill>
                  <a:srgbClr val="212529"/>
                </a:solidFill>
                <a:effectLst/>
                <a:highlight>
                  <a:srgbClr val="FFFFFF"/>
                </a:highlight>
              </a:rPr>
              <a:t>, </a:t>
            </a:r>
            <a:r>
              <a:rPr lang="en-IN" sz="2200" b="1" i="1" dirty="0">
                <a:solidFill>
                  <a:srgbClr val="212529"/>
                </a:solidFill>
                <a:effectLst/>
                <a:highlight>
                  <a:srgbClr val="FFFFFF"/>
                </a:highlight>
              </a:rPr>
              <a:t>Forecast</a:t>
            </a:r>
            <a:r>
              <a:rPr lang="en-IN" sz="2200" b="0" i="0" dirty="0">
                <a:solidFill>
                  <a:srgbClr val="212529"/>
                </a:solidFill>
                <a:effectLst/>
                <a:highlight>
                  <a:srgbClr val="FFFFFF"/>
                </a:highlight>
              </a:rPr>
              <a:t> and based on this we have a target Concept named </a:t>
            </a:r>
            <a:r>
              <a:rPr lang="en-IN" sz="2200" b="1" i="0" dirty="0" err="1">
                <a:solidFill>
                  <a:srgbClr val="212529"/>
                </a:solidFill>
                <a:effectLst/>
                <a:highlight>
                  <a:srgbClr val="FFFFFF"/>
                </a:highlight>
              </a:rPr>
              <a:t>EnjoySport</a:t>
            </a:r>
            <a:r>
              <a:rPr lang="en-IN" sz="2200" b="0" i="0" dirty="0">
                <a:solidFill>
                  <a:srgbClr val="212529"/>
                </a:solidFill>
                <a:effectLst/>
                <a:highlight>
                  <a:srgbClr val="FFFFFF"/>
                </a:highlight>
              </a:rPr>
              <a:t>.</a:t>
            </a:r>
            <a:endParaRPr lang="en-US" sz="2200" dirty="0"/>
          </a:p>
        </p:txBody>
      </p:sp>
      <p:graphicFrame>
        <p:nvGraphicFramePr>
          <p:cNvPr id="6" name="Table 5">
            <a:extLst>
              <a:ext uri="{FF2B5EF4-FFF2-40B4-BE49-F238E27FC236}">
                <a16:creationId xmlns:a16="http://schemas.microsoft.com/office/drawing/2014/main" id="{BD2D0A86-87B8-48B2-7A60-20CC52CA01B3}"/>
              </a:ext>
            </a:extLst>
          </p:cNvPr>
          <p:cNvGraphicFramePr>
            <a:graphicFrameLocks noGrp="1"/>
          </p:cNvGraphicFramePr>
          <p:nvPr>
            <p:extLst>
              <p:ext uri="{D42A27DB-BD31-4B8C-83A1-F6EECF244321}">
                <p14:modId xmlns:p14="http://schemas.microsoft.com/office/powerpoint/2010/main" val="1327386540"/>
              </p:ext>
            </p:extLst>
          </p:nvPr>
        </p:nvGraphicFramePr>
        <p:xfrm>
          <a:off x="815545" y="2914465"/>
          <a:ext cx="8044249" cy="3283726"/>
        </p:xfrm>
        <a:graphic>
          <a:graphicData uri="http://schemas.openxmlformats.org/drawingml/2006/table">
            <a:tbl>
              <a:tblPr/>
              <a:tblGrid>
                <a:gridCol w="1065636">
                  <a:extLst>
                    <a:ext uri="{9D8B030D-6E8A-4147-A177-3AD203B41FA5}">
                      <a16:colId xmlns:a16="http://schemas.microsoft.com/office/drawing/2014/main" val="2746438958"/>
                    </a:ext>
                  </a:extLst>
                </a:gridCol>
                <a:gridCol w="945427">
                  <a:extLst>
                    <a:ext uri="{9D8B030D-6E8A-4147-A177-3AD203B41FA5}">
                      <a16:colId xmlns:a16="http://schemas.microsoft.com/office/drawing/2014/main" val="3698035864"/>
                    </a:ext>
                  </a:extLst>
                </a:gridCol>
                <a:gridCol w="1005531">
                  <a:extLst>
                    <a:ext uri="{9D8B030D-6E8A-4147-A177-3AD203B41FA5}">
                      <a16:colId xmlns:a16="http://schemas.microsoft.com/office/drawing/2014/main" val="1871410276"/>
                    </a:ext>
                  </a:extLst>
                </a:gridCol>
                <a:gridCol w="1172347">
                  <a:extLst>
                    <a:ext uri="{9D8B030D-6E8A-4147-A177-3AD203B41FA5}">
                      <a16:colId xmlns:a16="http://schemas.microsoft.com/office/drawing/2014/main" val="2220731329"/>
                    </a:ext>
                  </a:extLst>
                </a:gridCol>
                <a:gridCol w="838715">
                  <a:extLst>
                    <a:ext uri="{9D8B030D-6E8A-4147-A177-3AD203B41FA5}">
                      <a16:colId xmlns:a16="http://schemas.microsoft.com/office/drawing/2014/main" val="1193258475"/>
                    </a:ext>
                  </a:extLst>
                </a:gridCol>
                <a:gridCol w="1005531">
                  <a:extLst>
                    <a:ext uri="{9D8B030D-6E8A-4147-A177-3AD203B41FA5}">
                      <a16:colId xmlns:a16="http://schemas.microsoft.com/office/drawing/2014/main" val="2493594086"/>
                    </a:ext>
                  </a:extLst>
                </a:gridCol>
                <a:gridCol w="1062387">
                  <a:extLst>
                    <a:ext uri="{9D8B030D-6E8A-4147-A177-3AD203B41FA5}">
                      <a16:colId xmlns:a16="http://schemas.microsoft.com/office/drawing/2014/main" val="606385676"/>
                    </a:ext>
                  </a:extLst>
                </a:gridCol>
                <a:gridCol w="948675">
                  <a:extLst>
                    <a:ext uri="{9D8B030D-6E8A-4147-A177-3AD203B41FA5}">
                      <a16:colId xmlns:a16="http://schemas.microsoft.com/office/drawing/2014/main" val="3346233009"/>
                    </a:ext>
                  </a:extLst>
                </a:gridCol>
              </a:tblGrid>
              <a:tr h="780101">
                <a:tc>
                  <a:txBody>
                    <a:bodyPr/>
                    <a:lstStyle/>
                    <a:p>
                      <a:pPr algn="l"/>
                      <a:r>
                        <a:rPr lang="en-IN" b="1">
                          <a:effectLst/>
                        </a:rPr>
                        <a:t>Example</a:t>
                      </a:r>
                      <a:endParaRPr lang="en-IN">
                        <a:effectLst/>
                      </a:endParaRPr>
                    </a:p>
                  </a:txBody>
                  <a:tcPr marL="95250" marR="95250" marT="95250" marB="95250" anchor="ctr">
                    <a:lnL w="9525" cap="flat" cmpd="sng" algn="ctr">
                      <a:solidFill>
                        <a:srgbClr val="D01CA4"/>
                      </a:solidFill>
                      <a:prstDash val="solid"/>
                      <a:round/>
                      <a:headEnd type="none" w="med" len="med"/>
                      <a:tailEnd type="none" w="med" len="med"/>
                    </a:lnL>
                    <a:lnR w="9525" cap="flat" cmpd="sng" algn="ctr">
                      <a:solidFill>
                        <a:srgbClr val="80299A"/>
                      </a:solidFill>
                      <a:prstDash val="solid"/>
                      <a:round/>
                      <a:headEnd type="none" w="med" len="med"/>
                      <a:tailEnd type="none" w="med" len="med"/>
                    </a:lnR>
                    <a:lnT w="9525" cap="flat" cmpd="sng" algn="ctr">
                      <a:solidFill>
                        <a:srgbClr val="D01CA4"/>
                      </a:solidFill>
                      <a:prstDash val="solid"/>
                      <a:round/>
                      <a:headEnd type="none" w="med" len="med"/>
                      <a:tailEnd type="none" w="med" len="med"/>
                    </a:lnT>
                    <a:lnB w="9525" cap="flat" cmpd="sng" algn="ctr">
                      <a:solidFill>
                        <a:srgbClr val="10E254"/>
                      </a:solidFill>
                      <a:prstDash val="solid"/>
                      <a:round/>
                      <a:headEnd type="none" w="med" len="med"/>
                      <a:tailEnd type="none" w="med" len="med"/>
                    </a:lnB>
                    <a:solidFill>
                      <a:srgbClr val="FFFFFF"/>
                    </a:solidFill>
                  </a:tcPr>
                </a:tc>
                <a:tc>
                  <a:txBody>
                    <a:bodyPr/>
                    <a:lstStyle/>
                    <a:p>
                      <a:pPr algn="l"/>
                      <a:r>
                        <a:rPr lang="en-IN" b="1">
                          <a:effectLst/>
                        </a:rPr>
                        <a:t>Sky</a:t>
                      </a:r>
                      <a:endParaRPr lang="en-IN">
                        <a:effectLst/>
                      </a:endParaRPr>
                    </a:p>
                  </a:txBody>
                  <a:tcPr marL="95250" marR="95250" marT="95250" marB="95250" anchor="ctr">
                    <a:lnL w="9525" cap="flat" cmpd="sng" algn="ctr">
                      <a:solidFill>
                        <a:srgbClr val="80299A"/>
                      </a:solidFill>
                      <a:prstDash val="solid"/>
                      <a:round/>
                      <a:headEnd type="none" w="med" len="med"/>
                      <a:tailEnd type="none" w="med" len="med"/>
                    </a:lnL>
                    <a:lnR w="9525" cap="flat" cmpd="sng" algn="ctr">
                      <a:solidFill>
                        <a:srgbClr val="70F855"/>
                      </a:solidFill>
                      <a:prstDash val="solid"/>
                      <a:round/>
                      <a:headEnd type="none" w="med" len="med"/>
                      <a:tailEnd type="none" w="med" len="med"/>
                    </a:lnR>
                    <a:lnT w="9525" cap="flat" cmpd="sng" algn="ctr">
                      <a:solidFill>
                        <a:srgbClr val="80299A"/>
                      </a:solidFill>
                      <a:prstDash val="solid"/>
                      <a:round/>
                      <a:headEnd type="none" w="med" len="med"/>
                      <a:tailEnd type="none" w="med" len="med"/>
                    </a:lnT>
                    <a:lnB w="9525" cap="flat" cmpd="sng" algn="ctr">
                      <a:solidFill>
                        <a:srgbClr val="80D75E"/>
                      </a:solidFill>
                      <a:prstDash val="solid"/>
                      <a:round/>
                      <a:headEnd type="none" w="med" len="med"/>
                      <a:tailEnd type="none" w="med" len="med"/>
                    </a:lnB>
                    <a:solidFill>
                      <a:srgbClr val="FFFFFF"/>
                    </a:solidFill>
                  </a:tcPr>
                </a:tc>
                <a:tc>
                  <a:txBody>
                    <a:bodyPr/>
                    <a:lstStyle/>
                    <a:p>
                      <a:pPr algn="l"/>
                      <a:r>
                        <a:rPr lang="en-IN" b="1">
                          <a:effectLst/>
                        </a:rPr>
                        <a:t>AirTemp</a:t>
                      </a:r>
                      <a:endParaRPr lang="en-IN">
                        <a:effectLst/>
                      </a:endParaRPr>
                    </a:p>
                  </a:txBody>
                  <a:tcPr marL="95250" marR="95250" marT="95250" marB="95250" anchor="ctr">
                    <a:lnL w="9525" cap="flat" cmpd="sng" algn="ctr">
                      <a:solidFill>
                        <a:srgbClr val="70F855"/>
                      </a:solidFill>
                      <a:prstDash val="solid"/>
                      <a:round/>
                      <a:headEnd type="none" w="med" len="med"/>
                      <a:tailEnd type="none" w="med" len="med"/>
                    </a:lnL>
                    <a:lnR w="9525" cap="flat" cmpd="sng" algn="ctr">
                      <a:solidFill>
                        <a:srgbClr val="70F855"/>
                      </a:solidFill>
                      <a:prstDash val="solid"/>
                      <a:round/>
                      <a:headEnd type="none" w="med" len="med"/>
                      <a:tailEnd type="none" w="med" len="med"/>
                    </a:lnR>
                    <a:lnT w="9525" cap="flat" cmpd="sng" algn="ctr">
                      <a:solidFill>
                        <a:srgbClr val="70F855"/>
                      </a:solidFill>
                      <a:prstDash val="solid"/>
                      <a:round/>
                      <a:headEnd type="none" w="med" len="med"/>
                      <a:tailEnd type="none" w="med" len="med"/>
                    </a:lnT>
                    <a:lnB w="9525" cap="flat" cmpd="sng" algn="ctr">
                      <a:solidFill>
                        <a:srgbClr val="D05AE2"/>
                      </a:solidFill>
                      <a:prstDash val="solid"/>
                      <a:round/>
                      <a:headEnd type="none" w="med" len="med"/>
                      <a:tailEnd type="none" w="med" len="med"/>
                    </a:lnB>
                    <a:solidFill>
                      <a:srgbClr val="FFFFFF"/>
                    </a:solidFill>
                  </a:tcPr>
                </a:tc>
                <a:tc>
                  <a:txBody>
                    <a:bodyPr/>
                    <a:lstStyle/>
                    <a:p>
                      <a:pPr algn="l"/>
                      <a:r>
                        <a:rPr lang="en-IN" b="1">
                          <a:effectLst/>
                        </a:rPr>
                        <a:t>Humidity</a:t>
                      </a:r>
                      <a:endParaRPr lang="en-IN">
                        <a:effectLst/>
                      </a:endParaRPr>
                    </a:p>
                  </a:txBody>
                  <a:tcPr marL="95250" marR="95250" marT="95250" marB="95250" anchor="ctr">
                    <a:lnL w="9525" cap="flat" cmpd="sng" algn="ctr">
                      <a:solidFill>
                        <a:srgbClr val="70F855"/>
                      </a:solidFill>
                      <a:prstDash val="solid"/>
                      <a:round/>
                      <a:headEnd type="none" w="med" len="med"/>
                      <a:tailEnd type="none" w="med" len="med"/>
                    </a:lnL>
                    <a:lnR w="9525" cap="flat" cmpd="sng" algn="ctr">
                      <a:solidFill>
                        <a:srgbClr val="F0920F"/>
                      </a:solidFill>
                      <a:prstDash val="solid"/>
                      <a:round/>
                      <a:headEnd type="none" w="med" len="med"/>
                      <a:tailEnd type="none" w="med" len="med"/>
                    </a:lnR>
                    <a:lnT w="9525" cap="flat" cmpd="sng" algn="ctr">
                      <a:solidFill>
                        <a:srgbClr val="70F855"/>
                      </a:solidFill>
                      <a:prstDash val="solid"/>
                      <a:round/>
                      <a:headEnd type="none" w="med" len="med"/>
                      <a:tailEnd type="none" w="med" len="med"/>
                    </a:lnT>
                    <a:lnB w="9525" cap="flat" cmpd="sng" algn="ctr">
                      <a:solidFill>
                        <a:srgbClr val="803C57"/>
                      </a:solidFill>
                      <a:prstDash val="solid"/>
                      <a:round/>
                      <a:headEnd type="none" w="med" len="med"/>
                      <a:tailEnd type="none" w="med" len="med"/>
                    </a:lnB>
                    <a:solidFill>
                      <a:srgbClr val="FFFFFF"/>
                    </a:solidFill>
                  </a:tcPr>
                </a:tc>
                <a:tc>
                  <a:txBody>
                    <a:bodyPr/>
                    <a:lstStyle/>
                    <a:p>
                      <a:pPr algn="l"/>
                      <a:r>
                        <a:rPr lang="en-IN" b="1">
                          <a:effectLst/>
                        </a:rPr>
                        <a:t>Wind</a:t>
                      </a:r>
                      <a:endParaRPr lang="en-IN">
                        <a:effectLst/>
                      </a:endParaRPr>
                    </a:p>
                  </a:txBody>
                  <a:tcPr marL="95250" marR="95250" marT="95250" marB="95250" anchor="ctr">
                    <a:lnL w="9525" cap="flat" cmpd="sng" algn="ctr">
                      <a:solidFill>
                        <a:srgbClr val="F0920F"/>
                      </a:solidFill>
                      <a:prstDash val="solid"/>
                      <a:round/>
                      <a:headEnd type="none" w="med" len="med"/>
                      <a:tailEnd type="none" w="med" len="med"/>
                    </a:lnL>
                    <a:lnR w="9525" cap="flat" cmpd="sng" algn="ctr">
                      <a:solidFill>
                        <a:srgbClr val="105B0F"/>
                      </a:solidFill>
                      <a:prstDash val="solid"/>
                      <a:round/>
                      <a:headEnd type="none" w="med" len="med"/>
                      <a:tailEnd type="none" w="med" len="med"/>
                    </a:lnR>
                    <a:lnT w="9525" cap="flat" cmpd="sng" algn="ctr">
                      <a:solidFill>
                        <a:srgbClr val="F0920F"/>
                      </a:solidFill>
                      <a:prstDash val="solid"/>
                      <a:round/>
                      <a:headEnd type="none" w="med" len="med"/>
                      <a:tailEnd type="none" w="med" len="med"/>
                    </a:lnT>
                    <a:lnB w="9525" cap="flat" cmpd="sng" algn="ctr">
                      <a:solidFill>
                        <a:srgbClr val="B07EEF"/>
                      </a:solidFill>
                      <a:prstDash val="solid"/>
                      <a:round/>
                      <a:headEnd type="none" w="med" len="med"/>
                      <a:tailEnd type="none" w="med" len="med"/>
                    </a:lnB>
                    <a:solidFill>
                      <a:srgbClr val="FFFFFF"/>
                    </a:solidFill>
                  </a:tcPr>
                </a:tc>
                <a:tc>
                  <a:txBody>
                    <a:bodyPr/>
                    <a:lstStyle/>
                    <a:p>
                      <a:pPr algn="l"/>
                      <a:r>
                        <a:rPr lang="en-IN" b="1">
                          <a:effectLst/>
                        </a:rPr>
                        <a:t>Water</a:t>
                      </a:r>
                      <a:endParaRPr lang="en-IN">
                        <a:effectLst/>
                      </a:endParaRPr>
                    </a:p>
                  </a:txBody>
                  <a:tcPr marL="95250" marR="95250" marT="95250" marB="95250" anchor="ctr">
                    <a:lnL w="9525" cap="flat" cmpd="sng" algn="ctr">
                      <a:solidFill>
                        <a:srgbClr val="105B0F"/>
                      </a:solidFill>
                      <a:prstDash val="solid"/>
                      <a:round/>
                      <a:headEnd type="none" w="med" len="med"/>
                      <a:tailEnd type="none" w="med" len="med"/>
                    </a:lnL>
                    <a:lnR w="9525" cap="flat" cmpd="sng" algn="ctr">
                      <a:solidFill>
                        <a:srgbClr val="D01B82"/>
                      </a:solidFill>
                      <a:prstDash val="solid"/>
                      <a:round/>
                      <a:headEnd type="none" w="med" len="med"/>
                      <a:tailEnd type="none" w="med" len="med"/>
                    </a:lnR>
                    <a:lnT w="9525" cap="flat" cmpd="sng" algn="ctr">
                      <a:solidFill>
                        <a:srgbClr val="105B0F"/>
                      </a:solidFill>
                      <a:prstDash val="solid"/>
                      <a:round/>
                      <a:headEnd type="none" w="med" len="med"/>
                      <a:tailEnd type="none" w="med" len="med"/>
                    </a:lnT>
                    <a:lnB w="9525" cap="flat" cmpd="sng" algn="ctr">
                      <a:solidFill>
                        <a:srgbClr val="A0621B"/>
                      </a:solidFill>
                      <a:prstDash val="solid"/>
                      <a:round/>
                      <a:headEnd type="none" w="med" len="med"/>
                      <a:tailEnd type="none" w="med" len="med"/>
                    </a:lnB>
                    <a:solidFill>
                      <a:srgbClr val="FFFFFF"/>
                    </a:solidFill>
                  </a:tcPr>
                </a:tc>
                <a:tc>
                  <a:txBody>
                    <a:bodyPr/>
                    <a:lstStyle/>
                    <a:p>
                      <a:pPr algn="l"/>
                      <a:r>
                        <a:rPr lang="en-IN" b="1">
                          <a:effectLst/>
                        </a:rPr>
                        <a:t>Forecast</a:t>
                      </a:r>
                      <a:endParaRPr lang="en-IN">
                        <a:effectLst/>
                      </a:endParaRPr>
                    </a:p>
                  </a:txBody>
                  <a:tcPr marL="95250" marR="95250" marT="95250" marB="95250" anchor="ctr">
                    <a:lnL w="9525" cap="flat" cmpd="sng" algn="ctr">
                      <a:solidFill>
                        <a:srgbClr val="D01B82"/>
                      </a:solidFill>
                      <a:prstDash val="solid"/>
                      <a:round/>
                      <a:headEnd type="none" w="med" len="med"/>
                      <a:tailEnd type="none" w="med" len="med"/>
                    </a:lnL>
                    <a:lnR w="9525" cap="flat" cmpd="sng" algn="ctr">
                      <a:solidFill>
                        <a:srgbClr val="20275E"/>
                      </a:solidFill>
                      <a:prstDash val="solid"/>
                      <a:round/>
                      <a:headEnd type="none" w="med" len="med"/>
                      <a:tailEnd type="none" w="med" len="med"/>
                    </a:lnR>
                    <a:lnT w="9525" cap="flat" cmpd="sng" algn="ctr">
                      <a:solidFill>
                        <a:srgbClr val="D01B82"/>
                      </a:solidFill>
                      <a:prstDash val="solid"/>
                      <a:round/>
                      <a:headEnd type="none" w="med" len="med"/>
                      <a:tailEnd type="none" w="med" len="med"/>
                    </a:lnT>
                    <a:lnB w="9525" cap="flat" cmpd="sng" algn="ctr">
                      <a:solidFill>
                        <a:srgbClr val="D0D0CA"/>
                      </a:solidFill>
                      <a:prstDash val="solid"/>
                      <a:round/>
                      <a:headEnd type="none" w="med" len="med"/>
                      <a:tailEnd type="none" w="med" len="med"/>
                    </a:lnB>
                    <a:solidFill>
                      <a:srgbClr val="FFFFFF"/>
                    </a:solidFill>
                  </a:tcPr>
                </a:tc>
                <a:tc>
                  <a:txBody>
                    <a:bodyPr/>
                    <a:lstStyle/>
                    <a:p>
                      <a:pPr algn="l"/>
                      <a:r>
                        <a:rPr lang="en-IN" b="1">
                          <a:effectLst/>
                        </a:rPr>
                        <a:t>EnjoySport</a:t>
                      </a:r>
                      <a:endParaRPr lang="en-IN">
                        <a:effectLst/>
                      </a:endParaRPr>
                    </a:p>
                  </a:txBody>
                  <a:tcPr marL="95250" marR="95250" marT="95250" marB="95250" anchor="ctr">
                    <a:lnL w="9525" cap="flat" cmpd="sng" algn="ctr">
                      <a:solidFill>
                        <a:srgbClr val="20275E"/>
                      </a:solidFill>
                      <a:prstDash val="solid"/>
                      <a:round/>
                      <a:headEnd type="none" w="med" len="med"/>
                      <a:tailEnd type="none" w="med" len="med"/>
                    </a:lnL>
                    <a:lnR w="9525" cap="flat" cmpd="sng" algn="ctr">
                      <a:solidFill>
                        <a:srgbClr val="20275E"/>
                      </a:solidFill>
                      <a:prstDash val="solid"/>
                      <a:round/>
                      <a:headEnd type="none" w="med" len="med"/>
                      <a:tailEnd type="none" w="med" len="med"/>
                    </a:lnR>
                    <a:lnT w="9525" cap="flat" cmpd="sng" algn="ctr">
                      <a:solidFill>
                        <a:srgbClr val="20275E"/>
                      </a:solidFill>
                      <a:prstDash val="solid"/>
                      <a:round/>
                      <a:headEnd type="none" w="med" len="med"/>
                      <a:tailEnd type="none" w="med" len="med"/>
                    </a:lnT>
                    <a:lnB w="9525" cap="flat" cmpd="sng" algn="ctr">
                      <a:solidFill>
                        <a:srgbClr val="B0E7C9"/>
                      </a:solidFill>
                      <a:prstDash val="solid"/>
                      <a:round/>
                      <a:headEnd type="none" w="med" len="med"/>
                      <a:tailEnd type="none" w="med" len="med"/>
                    </a:lnB>
                    <a:solidFill>
                      <a:srgbClr val="FFFFFF"/>
                    </a:solidFill>
                  </a:tcPr>
                </a:tc>
                <a:extLst>
                  <a:ext uri="{0D108BD9-81ED-4DB2-BD59-A6C34878D82A}">
                    <a16:rowId xmlns:a16="http://schemas.microsoft.com/office/drawing/2014/main" val="2293169153"/>
                  </a:ext>
                </a:extLst>
              </a:tr>
              <a:tr h="644893">
                <a:tc>
                  <a:txBody>
                    <a:bodyPr/>
                    <a:lstStyle/>
                    <a:p>
                      <a:r>
                        <a:rPr lang="en-IN">
                          <a:effectLst/>
                        </a:rPr>
                        <a:t>1</a:t>
                      </a:r>
                    </a:p>
                  </a:txBody>
                  <a:tcPr marL="95250" marR="95250" marT="95250" marB="95250" anchor="ctr">
                    <a:lnL w="9525" cap="flat" cmpd="sng" algn="ctr">
                      <a:solidFill>
                        <a:srgbClr val="10E254"/>
                      </a:solidFill>
                      <a:prstDash val="solid"/>
                      <a:round/>
                      <a:headEnd type="none" w="med" len="med"/>
                      <a:tailEnd type="none" w="med" len="med"/>
                    </a:lnL>
                    <a:lnR w="9525" cap="flat" cmpd="sng" algn="ctr">
                      <a:solidFill>
                        <a:srgbClr val="80D75E"/>
                      </a:solidFill>
                      <a:prstDash val="solid"/>
                      <a:round/>
                      <a:headEnd type="none" w="med" len="med"/>
                      <a:tailEnd type="none" w="med" len="med"/>
                    </a:lnR>
                    <a:lnT w="9525" cap="flat" cmpd="sng" algn="ctr">
                      <a:solidFill>
                        <a:srgbClr val="10E254"/>
                      </a:solidFill>
                      <a:prstDash val="solid"/>
                      <a:round/>
                      <a:headEnd type="none" w="med" len="med"/>
                      <a:tailEnd type="none" w="med" len="med"/>
                    </a:lnT>
                    <a:lnB w="9525" cap="flat" cmpd="sng" algn="ctr">
                      <a:solidFill>
                        <a:srgbClr val="C0EE60"/>
                      </a:solidFill>
                      <a:prstDash val="solid"/>
                      <a:round/>
                      <a:headEnd type="none" w="med" len="med"/>
                      <a:tailEnd type="none" w="med" len="med"/>
                    </a:lnB>
                    <a:solidFill>
                      <a:srgbClr val="FFFFFF"/>
                    </a:solidFill>
                  </a:tcPr>
                </a:tc>
                <a:tc>
                  <a:txBody>
                    <a:bodyPr/>
                    <a:lstStyle/>
                    <a:p>
                      <a:r>
                        <a:rPr lang="en-IN">
                          <a:effectLst/>
                        </a:rPr>
                        <a:t>Sunny</a:t>
                      </a:r>
                    </a:p>
                  </a:txBody>
                  <a:tcPr marL="95250" marR="95250" marT="95250" marB="95250" anchor="ctr">
                    <a:lnL w="9525" cap="flat" cmpd="sng" algn="ctr">
                      <a:solidFill>
                        <a:srgbClr val="80D75E"/>
                      </a:solidFill>
                      <a:prstDash val="solid"/>
                      <a:round/>
                      <a:headEnd type="none" w="med" len="med"/>
                      <a:tailEnd type="none" w="med" len="med"/>
                    </a:lnL>
                    <a:lnR w="9525" cap="flat" cmpd="sng" algn="ctr">
                      <a:solidFill>
                        <a:srgbClr val="D05AE2"/>
                      </a:solidFill>
                      <a:prstDash val="solid"/>
                      <a:round/>
                      <a:headEnd type="none" w="med" len="med"/>
                      <a:tailEnd type="none" w="med" len="med"/>
                    </a:lnR>
                    <a:lnT w="9525" cap="flat" cmpd="sng" algn="ctr">
                      <a:solidFill>
                        <a:srgbClr val="80D75E"/>
                      </a:solidFill>
                      <a:prstDash val="solid"/>
                      <a:round/>
                      <a:headEnd type="none" w="med" len="med"/>
                      <a:tailEnd type="none" w="med" len="med"/>
                    </a:lnT>
                    <a:lnB w="9525" cap="flat" cmpd="sng" algn="ctr">
                      <a:solidFill>
                        <a:srgbClr val="F0E690"/>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D05AE2"/>
                      </a:solidFill>
                      <a:prstDash val="solid"/>
                      <a:round/>
                      <a:headEnd type="none" w="med" len="med"/>
                      <a:tailEnd type="none" w="med" len="med"/>
                    </a:lnL>
                    <a:lnR w="9525" cap="flat" cmpd="sng" algn="ctr">
                      <a:solidFill>
                        <a:srgbClr val="803C57"/>
                      </a:solidFill>
                      <a:prstDash val="solid"/>
                      <a:round/>
                      <a:headEnd type="none" w="med" len="med"/>
                      <a:tailEnd type="none" w="med" len="med"/>
                    </a:lnR>
                    <a:lnT w="9525" cap="flat" cmpd="sng" algn="ctr">
                      <a:solidFill>
                        <a:srgbClr val="D05AE2"/>
                      </a:solidFill>
                      <a:prstDash val="solid"/>
                      <a:round/>
                      <a:headEnd type="none" w="med" len="med"/>
                      <a:tailEnd type="none" w="med" len="med"/>
                    </a:lnT>
                    <a:lnB w="9525" cap="flat" cmpd="sng" algn="ctr">
                      <a:solidFill>
                        <a:srgbClr val="30E827"/>
                      </a:solidFill>
                      <a:prstDash val="solid"/>
                      <a:round/>
                      <a:headEnd type="none" w="med" len="med"/>
                      <a:tailEnd type="none" w="med" len="med"/>
                    </a:lnB>
                    <a:solidFill>
                      <a:srgbClr val="FFFFFF"/>
                    </a:solidFill>
                  </a:tcPr>
                </a:tc>
                <a:tc>
                  <a:txBody>
                    <a:bodyPr/>
                    <a:lstStyle/>
                    <a:p>
                      <a:r>
                        <a:rPr lang="en-IN" dirty="0">
                          <a:effectLst/>
                        </a:rPr>
                        <a:t>Normal</a:t>
                      </a:r>
                    </a:p>
                  </a:txBody>
                  <a:tcPr marL="95250" marR="95250" marT="95250" marB="95250" anchor="ctr">
                    <a:lnL w="9525" cap="flat" cmpd="sng" algn="ctr">
                      <a:solidFill>
                        <a:srgbClr val="803C57"/>
                      </a:solidFill>
                      <a:prstDash val="solid"/>
                      <a:round/>
                      <a:headEnd type="none" w="med" len="med"/>
                      <a:tailEnd type="none" w="med" len="med"/>
                    </a:lnL>
                    <a:lnR w="9525" cap="flat" cmpd="sng" algn="ctr">
                      <a:solidFill>
                        <a:srgbClr val="B07EEF"/>
                      </a:solidFill>
                      <a:prstDash val="solid"/>
                      <a:round/>
                      <a:headEnd type="none" w="med" len="med"/>
                      <a:tailEnd type="none" w="med" len="med"/>
                    </a:lnR>
                    <a:lnT w="9525" cap="flat" cmpd="sng" algn="ctr">
                      <a:solidFill>
                        <a:srgbClr val="803C57"/>
                      </a:solidFill>
                      <a:prstDash val="solid"/>
                      <a:round/>
                      <a:headEnd type="none" w="med" len="med"/>
                      <a:tailEnd type="none" w="med" len="med"/>
                    </a:lnT>
                    <a:lnB w="9525" cap="flat" cmpd="sng" algn="ctr">
                      <a:solidFill>
                        <a:srgbClr val="600F23"/>
                      </a:solidFill>
                      <a:prstDash val="solid"/>
                      <a:round/>
                      <a:headEnd type="none" w="med" len="med"/>
                      <a:tailEnd type="none" w="med" len="med"/>
                    </a:lnB>
                    <a:solidFill>
                      <a:srgbClr val="FFFFFF"/>
                    </a:solidFill>
                  </a:tcPr>
                </a:tc>
                <a:tc>
                  <a:txBody>
                    <a:bodyPr/>
                    <a:lstStyle/>
                    <a:p>
                      <a:r>
                        <a:rPr lang="en-IN">
                          <a:effectLst/>
                        </a:rPr>
                        <a:t>Strong</a:t>
                      </a:r>
                    </a:p>
                  </a:txBody>
                  <a:tcPr marL="95250" marR="95250" marT="95250" marB="95250" anchor="ctr">
                    <a:lnL w="9525" cap="flat" cmpd="sng" algn="ctr">
                      <a:solidFill>
                        <a:srgbClr val="B07EEF"/>
                      </a:solidFill>
                      <a:prstDash val="solid"/>
                      <a:round/>
                      <a:headEnd type="none" w="med" len="med"/>
                      <a:tailEnd type="none" w="med" len="med"/>
                    </a:lnL>
                    <a:lnR w="9525" cap="flat" cmpd="sng" algn="ctr">
                      <a:solidFill>
                        <a:srgbClr val="A0621B"/>
                      </a:solidFill>
                      <a:prstDash val="solid"/>
                      <a:round/>
                      <a:headEnd type="none" w="med" len="med"/>
                      <a:tailEnd type="none" w="med" len="med"/>
                    </a:lnR>
                    <a:lnT w="9525" cap="flat" cmpd="sng" algn="ctr">
                      <a:solidFill>
                        <a:srgbClr val="B07EEF"/>
                      </a:solidFill>
                      <a:prstDash val="solid"/>
                      <a:round/>
                      <a:headEnd type="none" w="med" len="med"/>
                      <a:tailEnd type="none" w="med" len="med"/>
                    </a:lnT>
                    <a:lnB w="9525" cap="flat" cmpd="sng" algn="ctr">
                      <a:solidFill>
                        <a:srgbClr val="40E320"/>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A0621B"/>
                      </a:solidFill>
                      <a:prstDash val="solid"/>
                      <a:round/>
                      <a:headEnd type="none" w="med" len="med"/>
                      <a:tailEnd type="none" w="med" len="med"/>
                    </a:lnL>
                    <a:lnR w="9525" cap="flat" cmpd="sng" algn="ctr">
                      <a:solidFill>
                        <a:srgbClr val="D0D0CA"/>
                      </a:solidFill>
                      <a:prstDash val="solid"/>
                      <a:round/>
                      <a:headEnd type="none" w="med" len="med"/>
                      <a:tailEnd type="none" w="med" len="med"/>
                    </a:lnR>
                    <a:lnT w="9525" cap="flat" cmpd="sng" algn="ctr">
                      <a:solidFill>
                        <a:srgbClr val="A0621B"/>
                      </a:solidFill>
                      <a:prstDash val="solid"/>
                      <a:round/>
                      <a:headEnd type="none" w="med" len="med"/>
                      <a:tailEnd type="none" w="med" len="med"/>
                    </a:lnT>
                    <a:lnB w="9525" cap="flat" cmpd="sng" algn="ctr">
                      <a:solidFill>
                        <a:srgbClr val="40E320"/>
                      </a:solidFill>
                      <a:prstDash val="solid"/>
                      <a:round/>
                      <a:headEnd type="none" w="med" len="med"/>
                      <a:tailEnd type="none" w="med" len="med"/>
                    </a:lnB>
                    <a:solidFill>
                      <a:srgbClr val="FFFFFF"/>
                    </a:solidFill>
                  </a:tcPr>
                </a:tc>
                <a:tc>
                  <a:txBody>
                    <a:bodyPr/>
                    <a:lstStyle/>
                    <a:p>
                      <a:r>
                        <a:rPr lang="en-IN">
                          <a:effectLst/>
                        </a:rPr>
                        <a:t>Same</a:t>
                      </a:r>
                    </a:p>
                  </a:txBody>
                  <a:tcPr marL="95250" marR="95250" marT="95250" marB="95250" anchor="ctr">
                    <a:lnL w="9525" cap="flat" cmpd="sng" algn="ctr">
                      <a:solidFill>
                        <a:srgbClr val="D0D0CA"/>
                      </a:solidFill>
                      <a:prstDash val="solid"/>
                      <a:round/>
                      <a:headEnd type="none" w="med" len="med"/>
                      <a:tailEnd type="none" w="med" len="med"/>
                    </a:lnL>
                    <a:lnR w="9525" cap="flat" cmpd="sng" algn="ctr">
                      <a:solidFill>
                        <a:srgbClr val="B0E7C9"/>
                      </a:solidFill>
                      <a:prstDash val="solid"/>
                      <a:round/>
                      <a:headEnd type="none" w="med" len="med"/>
                      <a:tailEnd type="none" w="med" len="med"/>
                    </a:lnR>
                    <a:lnT w="9525" cap="flat" cmpd="sng" algn="ctr">
                      <a:solidFill>
                        <a:srgbClr val="D0D0CA"/>
                      </a:solidFill>
                      <a:prstDash val="solid"/>
                      <a:round/>
                      <a:headEnd type="none" w="med" len="med"/>
                      <a:tailEnd type="none" w="med" len="med"/>
                    </a:lnT>
                    <a:lnB w="9525" cap="flat" cmpd="sng" algn="ctr">
                      <a:solidFill>
                        <a:srgbClr val="C0E6F2"/>
                      </a:solidFill>
                      <a:prstDash val="solid"/>
                      <a:round/>
                      <a:headEnd type="none" w="med" len="med"/>
                      <a:tailEnd type="none" w="med" len="med"/>
                    </a:lnB>
                    <a:solidFill>
                      <a:srgbClr val="FFFFFF"/>
                    </a:solidFill>
                  </a:tcPr>
                </a:tc>
                <a:tc>
                  <a:txBody>
                    <a:bodyPr/>
                    <a:lstStyle/>
                    <a:p>
                      <a:r>
                        <a:rPr lang="en-IN">
                          <a:effectLst/>
                        </a:rPr>
                        <a:t>Yes</a:t>
                      </a:r>
                    </a:p>
                  </a:txBody>
                  <a:tcPr marL="95250" marR="95250" marT="95250" marB="95250" anchor="ctr">
                    <a:lnL w="9525" cap="flat" cmpd="sng" algn="ctr">
                      <a:solidFill>
                        <a:srgbClr val="B0E7C9"/>
                      </a:solidFill>
                      <a:prstDash val="solid"/>
                      <a:round/>
                      <a:headEnd type="none" w="med" len="med"/>
                      <a:tailEnd type="none" w="med" len="med"/>
                    </a:lnL>
                    <a:lnR w="9525" cap="flat" cmpd="sng" algn="ctr">
                      <a:solidFill>
                        <a:srgbClr val="B0E7C9"/>
                      </a:solidFill>
                      <a:prstDash val="solid"/>
                      <a:round/>
                      <a:headEnd type="none" w="med" len="med"/>
                      <a:tailEnd type="none" w="med" len="med"/>
                    </a:lnR>
                    <a:lnT w="9525" cap="flat" cmpd="sng" algn="ctr">
                      <a:solidFill>
                        <a:srgbClr val="B0E7C9"/>
                      </a:solidFill>
                      <a:prstDash val="solid"/>
                      <a:round/>
                      <a:headEnd type="none" w="med" len="med"/>
                      <a:tailEnd type="none" w="med" len="med"/>
                    </a:lnT>
                    <a:lnB w="9525" cap="flat" cmpd="sng" algn="ctr">
                      <a:solidFill>
                        <a:srgbClr val="50F922"/>
                      </a:solidFill>
                      <a:prstDash val="solid"/>
                      <a:round/>
                      <a:headEnd type="none" w="med" len="med"/>
                      <a:tailEnd type="none" w="med" len="med"/>
                    </a:lnB>
                    <a:solidFill>
                      <a:srgbClr val="FFFFFF"/>
                    </a:solidFill>
                  </a:tcPr>
                </a:tc>
                <a:extLst>
                  <a:ext uri="{0D108BD9-81ED-4DB2-BD59-A6C34878D82A}">
                    <a16:rowId xmlns:a16="http://schemas.microsoft.com/office/drawing/2014/main" val="1024276540"/>
                  </a:ext>
                </a:extLst>
              </a:tr>
              <a:tr h="568946">
                <a:tc>
                  <a:txBody>
                    <a:bodyPr/>
                    <a:lstStyle/>
                    <a:p>
                      <a:r>
                        <a:rPr lang="en-IN">
                          <a:effectLst/>
                        </a:rPr>
                        <a:t>2</a:t>
                      </a:r>
                    </a:p>
                  </a:txBody>
                  <a:tcPr marL="95250" marR="95250" marT="95250" marB="95250" anchor="ctr">
                    <a:lnL w="9525" cap="flat" cmpd="sng" algn="ctr">
                      <a:solidFill>
                        <a:srgbClr val="C0EE60"/>
                      </a:solidFill>
                      <a:prstDash val="solid"/>
                      <a:round/>
                      <a:headEnd type="none" w="med" len="med"/>
                      <a:tailEnd type="none" w="med" len="med"/>
                    </a:lnL>
                    <a:lnR w="9525" cap="flat" cmpd="sng" algn="ctr">
                      <a:solidFill>
                        <a:srgbClr val="F0E690"/>
                      </a:solidFill>
                      <a:prstDash val="solid"/>
                      <a:round/>
                      <a:headEnd type="none" w="med" len="med"/>
                      <a:tailEnd type="none" w="med" len="med"/>
                    </a:lnR>
                    <a:lnT w="9525" cap="flat" cmpd="sng" algn="ctr">
                      <a:solidFill>
                        <a:srgbClr val="C0EE60"/>
                      </a:solidFill>
                      <a:prstDash val="solid"/>
                      <a:round/>
                      <a:headEnd type="none" w="med" len="med"/>
                      <a:tailEnd type="none" w="med" len="med"/>
                    </a:lnT>
                    <a:lnB w="9525" cap="flat" cmpd="sng" algn="ctr">
                      <a:solidFill>
                        <a:srgbClr val="60E62E"/>
                      </a:solidFill>
                      <a:prstDash val="solid"/>
                      <a:round/>
                      <a:headEnd type="none" w="med" len="med"/>
                      <a:tailEnd type="none" w="med" len="med"/>
                    </a:lnB>
                    <a:solidFill>
                      <a:srgbClr val="FFFFFF"/>
                    </a:solidFill>
                  </a:tcPr>
                </a:tc>
                <a:tc>
                  <a:txBody>
                    <a:bodyPr/>
                    <a:lstStyle/>
                    <a:p>
                      <a:r>
                        <a:rPr lang="en-IN">
                          <a:effectLst/>
                        </a:rPr>
                        <a:t>Sunny</a:t>
                      </a:r>
                    </a:p>
                  </a:txBody>
                  <a:tcPr marL="95250" marR="95250" marT="95250" marB="95250" anchor="ctr">
                    <a:lnL w="9525" cap="flat" cmpd="sng" algn="ctr">
                      <a:solidFill>
                        <a:srgbClr val="F0E690"/>
                      </a:solidFill>
                      <a:prstDash val="solid"/>
                      <a:round/>
                      <a:headEnd type="none" w="med" len="med"/>
                      <a:tailEnd type="none" w="med" len="med"/>
                    </a:lnL>
                    <a:lnR w="9525" cap="flat" cmpd="sng" algn="ctr">
                      <a:solidFill>
                        <a:srgbClr val="30E827"/>
                      </a:solidFill>
                      <a:prstDash val="solid"/>
                      <a:round/>
                      <a:headEnd type="none" w="med" len="med"/>
                      <a:tailEnd type="none" w="med" len="med"/>
                    </a:lnR>
                    <a:lnT w="9525" cap="flat" cmpd="sng" algn="ctr">
                      <a:solidFill>
                        <a:srgbClr val="F0E690"/>
                      </a:solidFill>
                      <a:prstDash val="solid"/>
                      <a:round/>
                      <a:headEnd type="none" w="med" len="med"/>
                      <a:tailEnd type="none" w="med" len="med"/>
                    </a:lnT>
                    <a:lnB w="9525" cap="flat" cmpd="sng" algn="ctr">
                      <a:solidFill>
                        <a:srgbClr val="A0052F"/>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30E827"/>
                      </a:solidFill>
                      <a:prstDash val="solid"/>
                      <a:round/>
                      <a:headEnd type="none" w="med" len="med"/>
                      <a:tailEnd type="none" w="med" len="med"/>
                    </a:lnL>
                    <a:lnR w="9525" cap="flat" cmpd="sng" algn="ctr">
                      <a:solidFill>
                        <a:srgbClr val="600F23"/>
                      </a:solidFill>
                      <a:prstDash val="solid"/>
                      <a:round/>
                      <a:headEnd type="none" w="med" len="med"/>
                      <a:tailEnd type="none" w="med" len="med"/>
                    </a:lnR>
                    <a:lnT w="9525" cap="flat" cmpd="sng" algn="ctr">
                      <a:solidFill>
                        <a:srgbClr val="30E827"/>
                      </a:solidFill>
                      <a:prstDash val="solid"/>
                      <a:round/>
                      <a:headEnd type="none" w="med" len="med"/>
                      <a:tailEnd type="none" w="med" len="med"/>
                    </a:lnT>
                    <a:lnB w="9525" cap="flat" cmpd="sng" algn="ctr">
                      <a:solidFill>
                        <a:srgbClr val="7010FF"/>
                      </a:solidFill>
                      <a:prstDash val="solid"/>
                      <a:round/>
                      <a:headEnd type="none" w="med" len="med"/>
                      <a:tailEnd type="none" w="med" len="med"/>
                    </a:lnB>
                    <a:solidFill>
                      <a:srgbClr val="FFFFFF"/>
                    </a:solidFill>
                  </a:tcPr>
                </a:tc>
                <a:tc>
                  <a:txBody>
                    <a:bodyPr/>
                    <a:lstStyle/>
                    <a:p>
                      <a:r>
                        <a:rPr lang="en-IN">
                          <a:effectLst/>
                        </a:rPr>
                        <a:t>High</a:t>
                      </a:r>
                    </a:p>
                  </a:txBody>
                  <a:tcPr marL="95250" marR="95250" marT="95250" marB="95250" anchor="ctr">
                    <a:lnL w="9525" cap="flat" cmpd="sng" algn="ctr">
                      <a:solidFill>
                        <a:srgbClr val="600F23"/>
                      </a:solidFill>
                      <a:prstDash val="solid"/>
                      <a:round/>
                      <a:headEnd type="none" w="med" len="med"/>
                      <a:tailEnd type="none" w="med" len="med"/>
                    </a:lnL>
                    <a:lnR w="9525" cap="flat" cmpd="sng" algn="ctr">
                      <a:solidFill>
                        <a:srgbClr val="40E320"/>
                      </a:solidFill>
                      <a:prstDash val="solid"/>
                      <a:round/>
                      <a:headEnd type="none" w="med" len="med"/>
                      <a:tailEnd type="none" w="med" len="med"/>
                    </a:lnR>
                    <a:lnT w="9525" cap="flat" cmpd="sng" algn="ctr">
                      <a:solidFill>
                        <a:srgbClr val="600F23"/>
                      </a:solidFill>
                      <a:prstDash val="solid"/>
                      <a:round/>
                      <a:headEnd type="none" w="med" len="med"/>
                      <a:tailEnd type="none" w="med" len="med"/>
                    </a:lnT>
                    <a:lnB w="9525" cap="flat" cmpd="sng" algn="ctr">
                      <a:solidFill>
                        <a:srgbClr val="F0CDF2"/>
                      </a:solidFill>
                      <a:prstDash val="solid"/>
                      <a:round/>
                      <a:headEnd type="none" w="med" len="med"/>
                      <a:tailEnd type="none" w="med" len="med"/>
                    </a:lnB>
                    <a:solidFill>
                      <a:srgbClr val="FFFFFF"/>
                    </a:solidFill>
                  </a:tcPr>
                </a:tc>
                <a:tc>
                  <a:txBody>
                    <a:bodyPr/>
                    <a:lstStyle/>
                    <a:p>
                      <a:r>
                        <a:rPr lang="en-IN" dirty="0">
                          <a:effectLst/>
                        </a:rPr>
                        <a:t>Strong</a:t>
                      </a:r>
                    </a:p>
                  </a:txBody>
                  <a:tcPr marL="95250" marR="95250" marT="95250" marB="95250" anchor="ctr">
                    <a:lnL w="9525" cap="flat" cmpd="sng" algn="ctr">
                      <a:solidFill>
                        <a:srgbClr val="40E320"/>
                      </a:solidFill>
                      <a:prstDash val="solid"/>
                      <a:round/>
                      <a:headEnd type="none" w="med" len="med"/>
                      <a:tailEnd type="none" w="med" len="med"/>
                    </a:lnL>
                    <a:lnR w="9525" cap="flat" cmpd="sng" algn="ctr">
                      <a:solidFill>
                        <a:srgbClr val="40E320"/>
                      </a:solidFill>
                      <a:prstDash val="solid"/>
                      <a:round/>
                      <a:headEnd type="none" w="med" len="med"/>
                      <a:tailEnd type="none" w="med" len="med"/>
                    </a:lnR>
                    <a:lnT w="9525" cap="flat" cmpd="sng" algn="ctr">
                      <a:solidFill>
                        <a:srgbClr val="40E320"/>
                      </a:solidFill>
                      <a:prstDash val="solid"/>
                      <a:round/>
                      <a:headEnd type="none" w="med" len="med"/>
                      <a:tailEnd type="none" w="med" len="med"/>
                    </a:lnT>
                    <a:lnB w="9525" cap="flat" cmpd="sng" algn="ctr">
                      <a:solidFill>
                        <a:srgbClr val="20BEFA"/>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40E320"/>
                      </a:solidFill>
                      <a:prstDash val="solid"/>
                      <a:round/>
                      <a:headEnd type="none" w="med" len="med"/>
                      <a:tailEnd type="none" w="med" len="med"/>
                    </a:lnL>
                    <a:lnR w="9525" cap="flat" cmpd="sng" algn="ctr">
                      <a:solidFill>
                        <a:srgbClr val="C0E6F2"/>
                      </a:solidFill>
                      <a:prstDash val="solid"/>
                      <a:round/>
                      <a:headEnd type="none" w="med" len="med"/>
                      <a:tailEnd type="none" w="med" len="med"/>
                    </a:lnR>
                    <a:lnT w="9525" cap="flat" cmpd="sng" algn="ctr">
                      <a:solidFill>
                        <a:srgbClr val="40E320"/>
                      </a:solidFill>
                      <a:prstDash val="solid"/>
                      <a:round/>
                      <a:headEnd type="none" w="med" len="med"/>
                      <a:tailEnd type="none" w="med" len="med"/>
                    </a:lnT>
                    <a:lnB w="9525" cap="flat" cmpd="sng" algn="ctr">
                      <a:solidFill>
                        <a:srgbClr val="70E2F9"/>
                      </a:solidFill>
                      <a:prstDash val="solid"/>
                      <a:round/>
                      <a:headEnd type="none" w="med" len="med"/>
                      <a:tailEnd type="none" w="med" len="med"/>
                    </a:lnB>
                    <a:solidFill>
                      <a:srgbClr val="FFFFFF"/>
                    </a:solidFill>
                  </a:tcPr>
                </a:tc>
                <a:tc>
                  <a:txBody>
                    <a:bodyPr/>
                    <a:lstStyle/>
                    <a:p>
                      <a:r>
                        <a:rPr lang="en-IN">
                          <a:effectLst/>
                        </a:rPr>
                        <a:t>Same</a:t>
                      </a:r>
                    </a:p>
                  </a:txBody>
                  <a:tcPr marL="95250" marR="95250" marT="95250" marB="95250" anchor="ctr">
                    <a:lnL w="9525" cap="flat" cmpd="sng" algn="ctr">
                      <a:solidFill>
                        <a:srgbClr val="C0E6F2"/>
                      </a:solidFill>
                      <a:prstDash val="solid"/>
                      <a:round/>
                      <a:headEnd type="none" w="med" len="med"/>
                      <a:tailEnd type="none" w="med" len="med"/>
                    </a:lnL>
                    <a:lnR w="9525" cap="flat" cmpd="sng" algn="ctr">
                      <a:solidFill>
                        <a:srgbClr val="50F922"/>
                      </a:solidFill>
                      <a:prstDash val="solid"/>
                      <a:round/>
                      <a:headEnd type="none" w="med" len="med"/>
                      <a:tailEnd type="none" w="med" len="med"/>
                    </a:lnR>
                    <a:lnT w="9525" cap="flat" cmpd="sng" algn="ctr">
                      <a:solidFill>
                        <a:srgbClr val="C0E6F2"/>
                      </a:solidFill>
                      <a:prstDash val="solid"/>
                      <a:round/>
                      <a:headEnd type="none" w="med" len="med"/>
                      <a:tailEnd type="none" w="med" len="med"/>
                    </a:lnT>
                    <a:lnB w="9525" cap="flat" cmpd="sng" algn="ctr">
                      <a:solidFill>
                        <a:srgbClr val="50B9F2"/>
                      </a:solidFill>
                      <a:prstDash val="solid"/>
                      <a:round/>
                      <a:headEnd type="none" w="med" len="med"/>
                      <a:tailEnd type="none" w="med" len="med"/>
                    </a:lnB>
                    <a:solidFill>
                      <a:srgbClr val="FFFFFF"/>
                    </a:solidFill>
                  </a:tcPr>
                </a:tc>
                <a:tc>
                  <a:txBody>
                    <a:bodyPr/>
                    <a:lstStyle/>
                    <a:p>
                      <a:r>
                        <a:rPr lang="en-IN">
                          <a:effectLst/>
                        </a:rPr>
                        <a:t>Yes</a:t>
                      </a:r>
                    </a:p>
                  </a:txBody>
                  <a:tcPr marL="95250" marR="95250" marT="95250" marB="95250" anchor="ctr">
                    <a:lnL w="9525" cap="flat" cmpd="sng" algn="ctr">
                      <a:solidFill>
                        <a:srgbClr val="50F922"/>
                      </a:solidFill>
                      <a:prstDash val="solid"/>
                      <a:round/>
                      <a:headEnd type="none" w="med" len="med"/>
                      <a:tailEnd type="none" w="med" len="med"/>
                    </a:lnL>
                    <a:lnR w="9525" cap="flat" cmpd="sng" algn="ctr">
                      <a:solidFill>
                        <a:srgbClr val="50F922"/>
                      </a:solidFill>
                      <a:prstDash val="solid"/>
                      <a:round/>
                      <a:headEnd type="none" w="med" len="med"/>
                      <a:tailEnd type="none" w="med" len="med"/>
                    </a:lnR>
                    <a:lnT w="9525" cap="flat" cmpd="sng" algn="ctr">
                      <a:solidFill>
                        <a:srgbClr val="50F922"/>
                      </a:solidFill>
                      <a:prstDash val="solid"/>
                      <a:round/>
                      <a:headEnd type="none" w="med" len="med"/>
                      <a:tailEnd type="none" w="med" len="med"/>
                    </a:lnT>
                    <a:lnB w="9525" cap="flat" cmpd="sng" algn="ctr">
                      <a:solidFill>
                        <a:srgbClr val="405EF5"/>
                      </a:solidFill>
                      <a:prstDash val="solid"/>
                      <a:round/>
                      <a:headEnd type="none" w="med" len="med"/>
                      <a:tailEnd type="none" w="med" len="med"/>
                    </a:lnB>
                    <a:solidFill>
                      <a:srgbClr val="FFFFFF"/>
                    </a:solidFill>
                  </a:tcPr>
                </a:tc>
                <a:extLst>
                  <a:ext uri="{0D108BD9-81ED-4DB2-BD59-A6C34878D82A}">
                    <a16:rowId xmlns:a16="http://schemas.microsoft.com/office/drawing/2014/main" val="440521675"/>
                  </a:ext>
                </a:extLst>
              </a:tr>
              <a:tr h="644893">
                <a:tc>
                  <a:txBody>
                    <a:bodyPr/>
                    <a:lstStyle/>
                    <a:p>
                      <a:r>
                        <a:rPr lang="en-IN">
                          <a:effectLst/>
                        </a:rPr>
                        <a:t>3</a:t>
                      </a:r>
                    </a:p>
                  </a:txBody>
                  <a:tcPr marL="95250" marR="95250" marT="95250" marB="95250" anchor="ctr">
                    <a:lnL w="9525" cap="flat" cmpd="sng" algn="ctr">
                      <a:solidFill>
                        <a:srgbClr val="60E62E"/>
                      </a:solidFill>
                      <a:prstDash val="solid"/>
                      <a:round/>
                      <a:headEnd type="none" w="med" len="med"/>
                      <a:tailEnd type="none" w="med" len="med"/>
                    </a:lnL>
                    <a:lnR w="9525" cap="flat" cmpd="sng" algn="ctr">
                      <a:solidFill>
                        <a:srgbClr val="A0052F"/>
                      </a:solidFill>
                      <a:prstDash val="solid"/>
                      <a:round/>
                      <a:headEnd type="none" w="med" len="med"/>
                      <a:tailEnd type="none" w="med" len="med"/>
                    </a:lnR>
                    <a:lnT w="9525" cap="flat" cmpd="sng" algn="ctr">
                      <a:solidFill>
                        <a:srgbClr val="60E62E"/>
                      </a:solidFill>
                      <a:prstDash val="solid"/>
                      <a:round/>
                      <a:headEnd type="none" w="med" len="med"/>
                      <a:tailEnd type="none" w="med" len="med"/>
                    </a:lnT>
                    <a:lnB w="9525" cap="flat" cmpd="sng" algn="ctr">
                      <a:solidFill>
                        <a:srgbClr val="C0C3FB"/>
                      </a:solidFill>
                      <a:prstDash val="solid"/>
                      <a:round/>
                      <a:headEnd type="none" w="med" len="med"/>
                      <a:tailEnd type="none" w="med" len="med"/>
                    </a:lnB>
                    <a:solidFill>
                      <a:srgbClr val="FFFFFF"/>
                    </a:solidFill>
                  </a:tcPr>
                </a:tc>
                <a:tc>
                  <a:txBody>
                    <a:bodyPr/>
                    <a:lstStyle/>
                    <a:p>
                      <a:r>
                        <a:rPr lang="en-IN">
                          <a:effectLst/>
                        </a:rPr>
                        <a:t>Rainy</a:t>
                      </a:r>
                    </a:p>
                  </a:txBody>
                  <a:tcPr marL="95250" marR="95250" marT="95250" marB="95250" anchor="ctr">
                    <a:lnL w="9525" cap="flat" cmpd="sng" algn="ctr">
                      <a:solidFill>
                        <a:srgbClr val="A0052F"/>
                      </a:solidFill>
                      <a:prstDash val="solid"/>
                      <a:round/>
                      <a:headEnd type="none" w="med" len="med"/>
                      <a:tailEnd type="none" w="med" len="med"/>
                    </a:lnL>
                    <a:lnR w="9525" cap="flat" cmpd="sng" algn="ctr">
                      <a:solidFill>
                        <a:srgbClr val="7010FF"/>
                      </a:solidFill>
                      <a:prstDash val="solid"/>
                      <a:round/>
                      <a:headEnd type="none" w="med" len="med"/>
                      <a:tailEnd type="none" w="med" len="med"/>
                    </a:lnR>
                    <a:lnT w="9525" cap="flat" cmpd="sng" algn="ctr">
                      <a:solidFill>
                        <a:srgbClr val="A0052F"/>
                      </a:solidFill>
                      <a:prstDash val="solid"/>
                      <a:round/>
                      <a:headEnd type="none" w="med" len="med"/>
                      <a:tailEnd type="none" w="med" len="med"/>
                    </a:lnT>
                    <a:lnB w="9525" cap="flat" cmpd="sng" algn="ctr">
                      <a:solidFill>
                        <a:srgbClr val="C0F1FF"/>
                      </a:solidFill>
                      <a:prstDash val="solid"/>
                      <a:round/>
                      <a:headEnd type="none" w="med" len="med"/>
                      <a:tailEnd type="none" w="med" len="med"/>
                    </a:lnB>
                    <a:solidFill>
                      <a:srgbClr val="FFFFFF"/>
                    </a:solidFill>
                  </a:tcPr>
                </a:tc>
                <a:tc>
                  <a:txBody>
                    <a:bodyPr/>
                    <a:lstStyle/>
                    <a:p>
                      <a:r>
                        <a:rPr lang="en-IN">
                          <a:effectLst/>
                        </a:rPr>
                        <a:t>Cold</a:t>
                      </a:r>
                    </a:p>
                  </a:txBody>
                  <a:tcPr marL="95250" marR="95250" marT="95250" marB="95250" anchor="ctr">
                    <a:lnL w="9525" cap="flat" cmpd="sng" algn="ctr">
                      <a:solidFill>
                        <a:srgbClr val="7010FF"/>
                      </a:solidFill>
                      <a:prstDash val="solid"/>
                      <a:round/>
                      <a:headEnd type="none" w="med" len="med"/>
                      <a:tailEnd type="none" w="med" len="med"/>
                    </a:lnL>
                    <a:lnR w="9525" cap="flat" cmpd="sng" algn="ctr">
                      <a:solidFill>
                        <a:srgbClr val="F0CDF2"/>
                      </a:solidFill>
                      <a:prstDash val="solid"/>
                      <a:round/>
                      <a:headEnd type="none" w="med" len="med"/>
                      <a:tailEnd type="none" w="med" len="med"/>
                    </a:lnR>
                    <a:lnT w="9525" cap="flat" cmpd="sng" algn="ctr">
                      <a:solidFill>
                        <a:srgbClr val="7010FF"/>
                      </a:solidFill>
                      <a:prstDash val="solid"/>
                      <a:round/>
                      <a:headEnd type="none" w="med" len="med"/>
                      <a:tailEnd type="none" w="med" len="med"/>
                    </a:lnT>
                    <a:lnB w="9525" cap="flat" cmpd="sng" algn="ctr">
                      <a:solidFill>
                        <a:srgbClr val="10A8F7"/>
                      </a:solidFill>
                      <a:prstDash val="solid"/>
                      <a:round/>
                      <a:headEnd type="none" w="med" len="med"/>
                      <a:tailEnd type="none" w="med" len="med"/>
                    </a:lnB>
                    <a:solidFill>
                      <a:srgbClr val="FFFFFF"/>
                    </a:solidFill>
                  </a:tcPr>
                </a:tc>
                <a:tc>
                  <a:txBody>
                    <a:bodyPr/>
                    <a:lstStyle/>
                    <a:p>
                      <a:r>
                        <a:rPr lang="en-IN">
                          <a:effectLst/>
                        </a:rPr>
                        <a:t>High</a:t>
                      </a:r>
                    </a:p>
                  </a:txBody>
                  <a:tcPr marL="95250" marR="95250" marT="95250" marB="95250" anchor="ctr">
                    <a:lnL w="9525" cap="flat" cmpd="sng" algn="ctr">
                      <a:solidFill>
                        <a:srgbClr val="F0CDF2"/>
                      </a:solidFill>
                      <a:prstDash val="solid"/>
                      <a:round/>
                      <a:headEnd type="none" w="med" len="med"/>
                      <a:tailEnd type="none" w="med" len="med"/>
                    </a:lnL>
                    <a:lnR w="9525" cap="flat" cmpd="sng" algn="ctr">
                      <a:solidFill>
                        <a:srgbClr val="20BEFA"/>
                      </a:solidFill>
                      <a:prstDash val="solid"/>
                      <a:round/>
                      <a:headEnd type="none" w="med" len="med"/>
                      <a:tailEnd type="none" w="med" len="med"/>
                    </a:lnR>
                    <a:lnT w="9525" cap="flat" cmpd="sng" algn="ctr">
                      <a:solidFill>
                        <a:srgbClr val="F0CDF2"/>
                      </a:solidFill>
                      <a:prstDash val="solid"/>
                      <a:round/>
                      <a:headEnd type="none" w="med" len="med"/>
                      <a:tailEnd type="none" w="med" len="med"/>
                    </a:lnT>
                    <a:lnB w="9525" cap="flat" cmpd="sng" algn="ctr">
                      <a:solidFill>
                        <a:srgbClr val="403087"/>
                      </a:solidFill>
                      <a:prstDash val="solid"/>
                      <a:round/>
                      <a:headEnd type="none" w="med" len="med"/>
                      <a:tailEnd type="none" w="med" len="med"/>
                    </a:lnB>
                    <a:solidFill>
                      <a:srgbClr val="FFFFFF"/>
                    </a:solidFill>
                  </a:tcPr>
                </a:tc>
                <a:tc>
                  <a:txBody>
                    <a:bodyPr/>
                    <a:lstStyle/>
                    <a:p>
                      <a:r>
                        <a:rPr lang="en-IN">
                          <a:effectLst/>
                        </a:rPr>
                        <a:t>Strong</a:t>
                      </a:r>
                    </a:p>
                  </a:txBody>
                  <a:tcPr marL="95250" marR="95250" marT="95250" marB="95250" anchor="ctr">
                    <a:lnL w="9525" cap="flat" cmpd="sng" algn="ctr">
                      <a:solidFill>
                        <a:srgbClr val="20BEFA"/>
                      </a:solidFill>
                      <a:prstDash val="solid"/>
                      <a:round/>
                      <a:headEnd type="none" w="med" len="med"/>
                      <a:tailEnd type="none" w="med" len="med"/>
                    </a:lnL>
                    <a:lnR w="9525" cap="flat" cmpd="sng" algn="ctr">
                      <a:solidFill>
                        <a:srgbClr val="70E2F9"/>
                      </a:solidFill>
                      <a:prstDash val="solid"/>
                      <a:round/>
                      <a:headEnd type="none" w="med" len="med"/>
                      <a:tailEnd type="none" w="med" len="med"/>
                    </a:lnR>
                    <a:lnT w="9525" cap="flat" cmpd="sng" algn="ctr">
                      <a:solidFill>
                        <a:srgbClr val="20BEFA"/>
                      </a:solidFill>
                      <a:prstDash val="solid"/>
                      <a:round/>
                      <a:headEnd type="none" w="med" len="med"/>
                      <a:tailEnd type="none" w="med" len="med"/>
                    </a:lnT>
                    <a:lnB w="9525" cap="flat" cmpd="sng" algn="ctr">
                      <a:solidFill>
                        <a:srgbClr val="309E8B"/>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70E2F9"/>
                      </a:solidFill>
                      <a:prstDash val="solid"/>
                      <a:round/>
                      <a:headEnd type="none" w="med" len="med"/>
                      <a:tailEnd type="none" w="med" len="med"/>
                    </a:lnL>
                    <a:lnR w="9525" cap="flat" cmpd="sng" algn="ctr">
                      <a:solidFill>
                        <a:srgbClr val="50B9F2"/>
                      </a:solidFill>
                      <a:prstDash val="solid"/>
                      <a:round/>
                      <a:headEnd type="none" w="med" len="med"/>
                      <a:tailEnd type="none" w="med" len="med"/>
                    </a:lnR>
                    <a:lnT w="9525" cap="flat" cmpd="sng" algn="ctr">
                      <a:solidFill>
                        <a:srgbClr val="70E2F9"/>
                      </a:solidFill>
                      <a:prstDash val="solid"/>
                      <a:round/>
                      <a:headEnd type="none" w="med" len="med"/>
                      <a:tailEnd type="none" w="med" len="med"/>
                    </a:lnT>
                    <a:lnB w="9525" cap="flat" cmpd="sng" algn="ctr">
                      <a:solidFill>
                        <a:srgbClr val="508281"/>
                      </a:solidFill>
                      <a:prstDash val="solid"/>
                      <a:round/>
                      <a:headEnd type="none" w="med" len="med"/>
                      <a:tailEnd type="none" w="med" len="med"/>
                    </a:lnB>
                    <a:solidFill>
                      <a:srgbClr val="FFFFFF"/>
                    </a:solidFill>
                  </a:tcPr>
                </a:tc>
                <a:tc>
                  <a:txBody>
                    <a:bodyPr/>
                    <a:lstStyle/>
                    <a:p>
                      <a:r>
                        <a:rPr lang="en-IN">
                          <a:effectLst/>
                        </a:rPr>
                        <a:t>Change</a:t>
                      </a:r>
                    </a:p>
                  </a:txBody>
                  <a:tcPr marL="95250" marR="95250" marT="95250" marB="95250" anchor="ctr">
                    <a:lnL w="9525" cap="flat" cmpd="sng" algn="ctr">
                      <a:solidFill>
                        <a:srgbClr val="50B9F2"/>
                      </a:solidFill>
                      <a:prstDash val="solid"/>
                      <a:round/>
                      <a:headEnd type="none" w="med" len="med"/>
                      <a:tailEnd type="none" w="med" len="med"/>
                    </a:lnL>
                    <a:lnR w="9525" cap="flat" cmpd="sng" algn="ctr">
                      <a:solidFill>
                        <a:srgbClr val="405EF5"/>
                      </a:solidFill>
                      <a:prstDash val="solid"/>
                      <a:round/>
                      <a:headEnd type="none" w="med" len="med"/>
                      <a:tailEnd type="none" w="med" len="med"/>
                    </a:lnR>
                    <a:lnT w="9525" cap="flat" cmpd="sng" algn="ctr">
                      <a:solidFill>
                        <a:srgbClr val="50B9F2"/>
                      </a:solidFill>
                      <a:prstDash val="solid"/>
                      <a:round/>
                      <a:headEnd type="none" w="med" len="med"/>
                      <a:tailEnd type="none" w="med" len="med"/>
                    </a:lnT>
                    <a:lnB w="9525" cap="flat" cmpd="sng" algn="ctr">
                      <a:solidFill>
                        <a:srgbClr val="409FC6"/>
                      </a:solidFill>
                      <a:prstDash val="solid"/>
                      <a:round/>
                      <a:headEnd type="none" w="med" len="med"/>
                      <a:tailEnd type="none" w="med" len="med"/>
                    </a:lnB>
                    <a:solidFill>
                      <a:srgbClr val="FFFFFF"/>
                    </a:solidFill>
                  </a:tcPr>
                </a:tc>
                <a:tc>
                  <a:txBody>
                    <a:bodyPr/>
                    <a:lstStyle/>
                    <a:p>
                      <a:r>
                        <a:rPr lang="en-IN">
                          <a:effectLst/>
                        </a:rPr>
                        <a:t>No</a:t>
                      </a:r>
                    </a:p>
                  </a:txBody>
                  <a:tcPr marL="95250" marR="95250" marT="95250" marB="95250" anchor="ctr">
                    <a:lnL w="9525" cap="flat" cmpd="sng" algn="ctr">
                      <a:solidFill>
                        <a:srgbClr val="405EF5"/>
                      </a:solidFill>
                      <a:prstDash val="solid"/>
                      <a:round/>
                      <a:headEnd type="none" w="med" len="med"/>
                      <a:tailEnd type="none" w="med" len="med"/>
                    </a:lnL>
                    <a:lnR w="9525" cap="flat" cmpd="sng" algn="ctr">
                      <a:solidFill>
                        <a:srgbClr val="405EF5"/>
                      </a:solidFill>
                      <a:prstDash val="solid"/>
                      <a:round/>
                      <a:headEnd type="none" w="med" len="med"/>
                      <a:tailEnd type="none" w="med" len="med"/>
                    </a:lnR>
                    <a:lnT w="9525" cap="flat" cmpd="sng" algn="ctr">
                      <a:solidFill>
                        <a:srgbClr val="405EF5"/>
                      </a:solidFill>
                      <a:prstDash val="solid"/>
                      <a:round/>
                      <a:headEnd type="none" w="med" len="med"/>
                      <a:tailEnd type="none" w="med" len="med"/>
                    </a:lnT>
                    <a:lnB w="9525" cap="flat" cmpd="sng" algn="ctr">
                      <a:solidFill>
                        <a:srgbClr val="3055C1"/>
                      </a:solidFill>
                      <a:prstDash val="solid"/>
                      <a:round/>
                      <a:headEnd type="none" w="med" len="med"/>
                      <a:tailEnd type="none" w="med" len="med"/>
                    </a:lnB>
                    <a:solidFill>
                      <a:srgbClr val="FFFFFF"/>
                    </a:solidFill>
                  </a:tcPr>
                </a:tc>
                <a:extLst>
                  <a:ext uri="{0D108BD9-81ED-4DB2-BD59-A6C34878D82A}">
                    <a16:rowId xmlns:a16="http://schemas.microsoft.com/office/drawing/2014/main" val="3039666447"/>
                  </a:ext>
                </a:extLst>
              </a:tr>
              <a:tr h="644893">
                <a:tc>
                  <a:txBody>
                    <a:bodyPr/>
                    <a:lstStyle/>
                    <a:p>
                      <a:r>
                        <a:rPr lang="en-IN">
                          <a:effectLst/>
                        </a:rPr>
                        <a:t>4</a:t>
                      </a:r>
                    </a:p>
                  </a:txBody>
                  <a:tcPr marL="95250" marR="95250" marT="95250" marB="95250" anchor="ctr">
                    <a:lnL w="9525" cap="flat" cmpd="sng" algn="ctr">
                      <a:solidFill>
                        <a:srgbClr val="C0C3FB"/>
                      </a:solidFill>
                      <a:prstDash val="solid"/>
                      <a:round/>
                      <a:headEnd type="none" w="med" len="med"/>
                      <a:tailEnd type="none" w="med" len="med"/>
                    </a:lnL>
                    <a:lnR w="9525" cap="flat" cmpd="sng" algn="ctr">
                      <a:solidFill>
                        <a:srgbClr val="C0F1FF"/>
                      </a:solidFill>
                      <a:prstDash val="solid"/>
                      <a:round/>
                      <a:headEnd type="none" w="med" len="med"/>
                      <a:tailEnd type="none" w="med" len="med"/>
                    </a:lnR>
                    <a:lnT w="9525" cap="flat" cmpd="sng" algn="ctr">
                      <a:solidFill>
                        <a:srgbClr val="C0C3FB"/>
                      </a:solidFill>
                      <a:prstDash val="solid"/>
                      <a:round/>
                      <a:headEnd type="none" w="med" len="med"/>
                      <a:tailEnd type="none" w="med" len="med"/>
                    </a:lnT>
                    <a:lnB w="9525" cap="flat" cmpd="sng" algn="ctr">
                      <a:solidFill>
                        <a:srgbClr val="C0C3FB"/>
                      </a:solidFill>
                      <a:prstDash val="solid"/>
                      <a:round/>
                      <a:headEnd type="none" w="med" len="med"/>
                      <a:tailEnd type="none" w="med" len="med"/>
                    </a:lnB>
                    <a:solidFill>
                      <a:srgbClr val="FFFFFF"/>
                    </a:solidFill>
                  </a:tcPr>
                </a:tc>
                <a:tc>
                  <a:txBody>
                    <a:bodyPr/>
                    <a:lstStyle/>
                    <a:p>
                      <a:r>
                        <a:rPr lang="en-IN">
                          <a:effectLst/>
                        </a:rPr>
                        <a:t>Sunny</a:t>
                      </a:r>
                    </a:p>
                  </a:txBody>
                  <a:tcPr marL="95250" marR="95250" marT="95250" marB="95250" anchor="ctr">
                    <a:lnL w="9525" cap="flat" cmpd="sng" algn="ctr">
                      <a:solidFill>
                        <a:srgbClr val="C0F1FF"/>
                      </a:solidFill>
                      <a:prstDash val="solid"/>
                      <a:round/>
                      <a:headEnd type="none" w="med" len="med"/>
                      <a:tailEnd type="none" w="med" len="med"/>
                    </a:lnL>
                    <a:lnR w="9525" cap="flat" cmpd="sng" algn="ctr">
                      <a:solidFill>
                        <a:srgbClr val="10A8F7"/>
                      </a:solidFill>
                      <a:prstDash val="solid"/>
                      <a:round/>
                      <a:headEnd type="none" w="med" len="med"/>
                      <a:tailEnd type="none" w="med" len="med"/>
                    </a:lnR>
                    <a:lnT w="9525" cap="flat" cmpd="sng" algn="ctr">
                      <a:solidFill>
                        <a:srgbClr val="C0F1FF"/>
                      </a:solidFill>
                      <a:prstDash val="solid"/>
                      <a:round/>
                      <a:headEnd type="none" w="med" len="med"/>
                      <a:tailEnd type="none" w="med" len="med"/>
                    </a:lnT>
                    <a:lnB w="9525" cap="flat" cmpd="sng" algn="ctr">
                      <a:solidFill>
                        <a:srgbClr val="C0F1FF"/>
                      </a:solidFill>
                      <a:prstDash val="solid"/>
                      <a:round/>
                      <a:headEnd type="none" w="med" len="med"/>
                      <a:tailEnd type="none" w="med" len="med"/>
                    </a:lnB>
                    <a:solidFill>
                      <a:srgbClr val="FFFFFF"/>
                    </a:solidFill>
                  </a:tcPr>
                </a:tc>
                <a:tc>
                  <a:txBody>
                    <a:bodyPr/>
                    <a:lstStyle/>
                    <a:p>
                      <a:r>
                        <a:rPr lang="en-IN">
                          <a:effectLst/>
                        </a:rPr>
                        <a:t>Warm</a:t>
                      </a:r>
                    </a:p>
                  </a:txBody>
                  <a:tcPr marL="95250" marR="95250" marT="95250" marB="95250" anchor="ctr">
                    <a:lnL w="9525" cap="flat" cmpd="sng" algn="ctr">
                      <a:solidFill>
                        <a:srgbClr val="10A8F7"/>
                      </a:solidFill>
                      <a:prstDash val="solid"/>
                      <a:round/>
                      <a:headEnd type="none" w="med" len="med"/>
                      <a:tailEnd type="none" w="med" len="med"/>
                    </a:lnL>
                    <a:lnR w="9525" cap="flat" cmpd="sng" algn="ctr">
                      <a:solidFill>
                        <a:srgbClr val="403087"/>
                      </a:solidFill>
                      <a:prstDash val="solid"/>
                      <a:round/>
                      <a:headEnd type="none" w="med" len="med"/>
                      <a:tailEnd type="none" w="med" len="med"/>
                    </a:lnR>
                    <a:lnT w="9525" cap="flat" cmpd="sng" algn="ctr">
                      <a:solidFill>
                        <a:srgbClr val="10A8F7"/>
                      </a:solidFill>
                      <a:prstDash val="solid"/>
                      <a:round/>
                      <a:headEnd type="none" w="med" len="med"/>
                      <a:tailEnd type="none" w="med" len="med"/>
                    </a:lnT>
                    <a:lnB w="9525" cap="flat" cmpd="sng" algn="ctr">
                      <a:solidFill>
                        <a:srgbClr val="10A8F7"/>
                      </a:solidFill>
                      <a:prstDash val="solid"/>
                      <a:round/>
                      <a:headEnd type="none" w="med" len="med"/>
                      <a:tailEnd type="none" w="med" len="med"/>
                    </a:lnB>
                    <a:solidFill>
                      <a:srgbClr val="FFFFFF"/>
                    </a:solidFill>
                  </a:tcPr>
                </a:tc>
                <a:tc>
                  <a:txBody>
                    <a:bodyPr/>
                    <a:lstStyle/>
                    <a:p>
                      <a:r>
                        <a:rPr lang="en-IN">
                          <a:effectLst/>
                        </a:rPr>
                        <a:t>High</a:t>
                      </a:r>
                    </a:p>
                  </a:txBody>
                  <a:tcPr marL="95250" marR="95250" marT="95250" marB="95250" anchor="ctr">
                    <a:lnL w="9525" cap="flat" cmpd="sng" algn="ctr">
                      <a:solidFill>
                        <a:srgbClr val="403087"/>
                      </a:solidFill>
                      <a:prstDash val="solid"/>
                      <a:round/>
                      <a:headEnd type="none" w="med" len="med"/>
                      <a:tailEnd type="none" w="med" len="med"/>
                    </a:lnL>
                    <a:lnR w="9525" cap="flat" cmpd="sng" algn="ctr">
                      <a:solidFill>
                        <a:srgbClr val="309E8B"/>
                      </a:solidFill>
                      <a:prstDash val="solid"/>
                      <a:round/>
                      <a:headEnd type="none" w="med" len="med"/>
                      <a:tailEnd type="none" w="med" len="med"/>
                    </a:lnR>
                    <a:lnT w="9525" cap="flat" cmpd="sng" algn="ctr">
                      <a:solidFill>
                        <a:srgbClr val="403087"/>
                      </a:solidFill>
                      <a:prstDash val="solid"/>
                      <a:round/>
                      <a:headEnd type="none" w="med" len="med"/>
                      <a:tailEnd type="none" w="med" len="med"/>
                    </a:lnT>
                    <a:lnB w="9525" cap="flat" cmpd="sng" algn="ctr">
                      <a:solidFill>
                        <a:srgbClr val="403087"/>
                      </a:solidFill>
                      <a:prstDash val="solid"/>
                      <a:round/>
                      <a:headEnd type="none" w="med" len="med"/>
                      <a:tailEnd type="none" w="med" len="med"/>
                    </a:lnB>
                    <a:solidFill>
                      <a:srgbClr val="FFFFFF"/>
                    </a:solidFill>
                  </a:tcPr>
                </a:tc>
                <a:tc>
                  <a:txBody>
                    <a:bodyPr/>
                    <a:lstStyle/>
                    <a:p>
                      <a:r>
                        <a:rPr lang="en-IN" dirty="0">
                          <a:effectLst/>
                        </a:rPr>
                        <a:t>Strong</a:t>
                      </a:r>
                    </a:p>
                  </a:txBody>
                  <a:tcPr marL="95250" marR="95250" marT="95250" marB="95250" anchor="ctr">
                    <a:lnL w="9525" cap="flat" cmpd="sng" algn="ctr">
                      <a:solidFill>
                        <a:srgbClr val="309E8B"/>
                      </a:solidFill>
                      <a:prstDash val="solid"/>
                      <a:round/>
                      <a:headEnd type="none" w="med" len="med"/>
                      <a:tailEnd type="none" w="med" len="med"/>
                    </a:lnL>
                    <a:lnR w="9525" cap="flat" cmpd="sng" algn="ctr">
                      <a:solidFill>
                        <a:srgbClr val="508281"/>
                      </a:solidFill>
                      <a:prstDash val="solid"/>
                      <a:round/>
                      <a:headEnd type="none" w="med" len="med"/>
                      <a:tailEnd type="none" w="med" len="med"/>
                    </a:lnR>
                    <a:lnT w="9525" cap="flat" cmpd="sng" algn="ctr">
                      <a:solidFill>
                        <a:srgbClr val="309E8B"/>
                      </a:solidFill>
                      <a:prstDash val="solid"/>
                      <a:round/>
                      <a:headEnd type="none" w="med" len="med"/>
                      <a:tailEnd type="none" w="med" len="med"/>
                    </a:lnT>
                    <a:lnB w="9525" cap="flat" cmpd="sng" algn="ctr">
                      <a:solidFill>
                        <a:srgbClr val="309E8B"/>
                      </a:solidFill>
                      <a:prstDash val="solid"/>
                      <a:round/>
                      <a:headEnd type="none" w="med" len="med"/>
                      <a:tailEnd type="none" w="med" len="med"/>
                    </a:lnB>
                    <a:solidFill>
                      <a:srgbClr val="FFFFFF"/>
                    </a:solidFill>
                  </a:tcPr>
                </a:tc>
                <a:tc>
                  <a:txBody>
                    <a:bodyPr/>
                    <a:lstStyle/>
                    <a:p>
                      <a:r>
                        <a:rPr lang="en-IN">
                          <a:effectLst/>
                        </a:rPr>
                        <a:t>Cool</a:t>
                      </a:r>
                    </a:p>
                  </a:txBody>
                  <a:tcPr marL="95250" marR="95250" marT="95250" marB="95250" anchor="ctr">
                    <a:lnL w="9525" cap="flat" cmpd="sng" algn="ctr">
                      <a:solidFill>
                        <a:srgbClr val="508281"/>
                      </a:solidFill>
                      <a:prstDash val="solid"/>
                      <a:round/>
                      <a:headEnd type="none" w="med" len="med"/>
                      <a:tailEnd type="none" w="med" len="med"/>
                    </a:lnL>
                    <a:lnR w="9525" cap="flat" cmpd="sng" algn="ctr">
                      <a:solidFill>
                        <a:srgbClr val="409FC6"/>
                      </a:solidFill>
                      <a:prstDash val="solid"/>
                      <a:round/>
                      <a:headEnd type="none" w="med" len="med"/>
                      <a:tailEnd type="none" w="med" len="med"/>
                    </a:lnR>
                    <a:lnT w="9525" cap="flat" cmpd="sng" algn="ctr">
                      <a:solidFill>
                        <a:srgbClr val="508281"/>
                      </a:solidFill>
                      <a:prstDash val="solid"/>
                      <a:round/>
                      <a:headEnd type="none" w="med" len="med"/>
                      <a:tailEnd type="none" w="med" len="med"/>
                    </a:lnT>
                    <a:lnB w="9525" cap="flat" cmpd="sng" algn="ctr">
                      <a:solidFill>
                        <a:srgbClr val="508281"/>
                      </a:solidFill>
                      <a:prstDash val="solid"/>
                      <a:round/>
                      <a:headEnd type="none" w="med" len="med"/>
                      <a:tailEnd type="none" w="med" len="med"/>
                    </a:lnB>
                    <a:solidFill>
                      <a:srgbClr val="FFFFFF"/>
                    </a:solidFill>
                  </a:tcPr>
                </a:tc>
                <a:tc>
                  <a:txBody>
                    <a:bodyPr/>
                    <a:lstStyle/>
                    <a:p>
                      <a:r>
                        <a:rPr lang="en-IN">
                          <a:effectLst/>
                        </a:rPr>
                        <a:t>Change</a:t>
                      </a:r>
                    </a:p>
                  </a:txBody>
                  <a:tcPr marL="95250" marR="95250" marT="95250" marB="95250" anchor="ctr">
                    <a:lnL w="9525" cap="flat" cmpd="sng" algn="ctr">
                      <a:solidFill>
                        <a:srgbClr val="409FC6"/>
                      </a:solidFill>
                      <a:prstDash val="solid"/>
                      <a:round/>
                      <a:headEnd type="none" w="med" len="med"/>
                      <a:tailEnd type="none" w="med" len="med"/>
                    </a:lnL>
                    <a:lnR w="9525" cap="flat" cmpd="sng" algn="ctr">
                      <a:solidFill>
                        <a:srgbClr val="3055C1"/>
                      </a:solidFill>
                      <a:prstDash val="solid"/>
                      <a:round/>
                      <a:headEnd type="none" w="med" len="med"/>
                      <a:tailEnd type="none" w="med" len="med"/>
                    </a:lnR>
                    <a:lnT w="9525" cap="flat" cmpd="sng" algn="ctr">
                      <a:solidFill>
                        <a:srgbClr val="409FC6"/>
                      </a:solidFill>
                      <a:prstDash val="solid"/>
                      <a:round/>
                      <a:headEnd type="none" w="med" len="med"/>
                      <a:tailEnd type="none" w="med" len="med"/>
                    </a:lnT>
                    <a:lnB w="9525" cap="flat" cmpd="sng" algn="ctr">
                      <a:solidFill>
                        <a:srgbClr val="409FC6"/>
                      </a:solidFill>
                      <a:prstDash val="solid"/>
                      <a:round/>
                      <a:headEnd type="none" w="med" len="med"/>
                      <a:tailEnd type="none" w="med" len="med"/>
                    </a:lnB>
                    <a:solidFill>
                      <a:srgbClr val="FFFFFF"/>
                    </a:solidFill>
                  </a:tcPr>
                </a:tc>
                <a:tc>
                  <a:txBody>
                    <a:bodyPr/>
                    <a:lstStyle/>
                    <a:p>
                      <a:r>
                        <a:rPr lang="en-IN" dirty="0">
                          <a:effectLst/>
                        </a:rPr>
                        <a:t>Yes</a:t>
                      </a:r>
                    </a:p>
                  </a:txBody>
                  <a:tcPr marL="95250" marR="95250" marT="95250" marB="95250" anchor="ctr">
                    <a:lnL w="9525" cap="flat" cmpd="sng" algn="ctr">
                      <a:solidFill>
                        <a:srgbClr val="3055C1"/>
                      </a:solidFill>
                      <a:prstDash val="solid"/>
                      <a:round/>
                      <a:headEnd type="none" w="med" len="med"/>
                      <a:tailEnd type="none" w="med" len="med"/>
                    </a:lnL>
                    <a:lnR w="9525" cap="flat" cmpd="sng" algn="ctr">
                      <a:solidFill>
                        <a:srgbClr val="3055C1"/>
                      </a:solidFill>
                      <a:prstDash val="solid"/>
                      <a:round/>
                      <a:headEnd type="none" w="med" len="med"/>
                      <a:tailEnd type="none" w="med" len="med"/>
                    </a:lnR>
                    <a:lnT w="9525" cap="flat" cmpd="sng" algn="ctr">
                      <a:solidFill>
                        <a:srgbClr val="3055C1"/>
                      </a:solidFill>
                      <a:prstDash val="solid"/>
                      <a:round/>
                      <a:headEnd type="none" w="med" len="med"/>
                      <a:tailEnd type="none" w="med" len="med"/>
                    </a:lnT>
                    <a:lnB w="9525" cap="flat" cmpd="sng" algn="ctr">
                      <a:solidFill>
                        <a:srgbClr val="3055C1"/>
                      </a:solidFill>
                      <a:prstDash val="solid"/>
                      <a:round/>
                      <a:headEnd type="none" w="med" len="med"/>
                      <a:tailEnd type="none" w="med" len="med"/>
                    </a:lnB>
                    <a:solidFill>
                      <a:srgbClr val="FFFFFF"/>
                    </a:solidFill>
                  </a:tcPr>
                </a:tc>
                <a:extLst>
                  <a:ext uri="{0D108BD9-81ED-4DB2-BD59-A6C34878D82A}">
                    <a16:rowId xmlns:a16="http://schemas.microsoft.com/office/drawing/2014/main" val="2063209473"/>
                  </a:ext>
                </a:extLst>
              </a:tr>
            </a:tbl>
          </a:graphicData>
        </a:graphic>
      </p:graphicFrame>
    </p:spTree>
    <p:extLst>
      <p:ext uri="{BB962C8B-B14F-4D97-AF65-F5344CB8AC3E}">
        <p14:creationId xmlns:p14="http://schemas.microsoft.com/office/powerpoint/2010/main" val="12926697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5" name="Content Placeholder 4">
            <a:extLst>
              <a:ext uri="{FF2B5EF4-FFF2-40B4-BE49-F238E27FC236}">
                <a16:creationId xmlns:a16="http://schemas.microsoft.com/office/drawing/2014/main" id="{ECDE5357-8E3B-8CDF-D6D1-156C162CF6B2}"/>
              </a:ext>
            </a:extLst>
          </p:cNvPr>
          <p:cNvSpPr>
            <a:spLocks noGrp="1"/>
          </p:cNvSpPr>
          <p:nvPr>
            <p:ph idx="1"/>
          </p:nvPr>
        </p:nvSpPr>
        <p:spPr>
          <a:xfrm>
            <a:off x="457200" y="1037969"/>
            <a:ext cx="8229600" cy="3830594"/>
          </a:xfrm>
        </p:spPr>
        <p:txBody>
          <a:bodyPr/>
          <a:lstStyle/>
          <a:p>
            <a:pPr algn="l"/>
            <a:r>
              <a:rPr lang="en-IN" sz="2200" b="0" i="0" dirty="0">
                <a:solidFill>
                  <a:srgbClr val="212529"/>
                </a:solidFill>
                <a:effectLst/>
                <a:highlight>
                  <a:srgbClr val="FFFFFF"/>
                </a:highlight>
              </a:rPr>
              <a:t>Let’s Design the problem formally with </a:t>
            </a:r>
            <a:r>
              <a:rPr lang="en-IN" sz="2200" b="1" i="0" dirty="0">
                <a:solidFill>
                  <a:srgbClr val="212529"/>
                </a:solidFill>
                <a:effectLst/>
                <a:highlight>
                  <a:srgbClr val="FFFFFF"/>
                </a:highlight>
              </a:rPr>
              <a:t>TPE</a:t>
            </a:r>
            <a:r>
              <a:rPr lang="en-IN" sz="2200" b="0" i="0" dirty="0">
                <a:solidFill>
                  <a:srgbClr val="212529"/>
                </a:solidFill>
                <a:effectLst/>
                <a:highlight>
                  <a:srgbClr val="FFFFFF"/>
                </a:highlight>
              </a:rPr>
              <a:t>(Task, Performance, Experience):</a:t>
            </a:r>
          </a:p>
          <a:p>
            <a:pPr algn="l"/>
            <a:r>
              <a:rPr lang="en-IN" sz="2200" b="1" i="0" dirty="0">
                <a:solidFill>
                  <a:srgbClr val="212529"/>
                </a:solidFill>
                <a:effectLst/>
                <a:highlight>
                  <a:srgbClr val="FFFFFF"/>
                </a:highlight>
              </a:rPr>
              <a:t>Problem</a:t>
            </a:r>
            <a:r>
              <a:rPr lang="en-IN" sz="2200" b="0" i="0" dirty="0">
                <a:solidFill>
                  <a:srgbClr val="212529"/>
                </a:solidFill>
                <a:effectLst/>
                <a:highlight>
                  <a:srgbClr val="FFFFFF"/>
                </a:highlight>
              </a:rPr>
              <a:t>: Leaning the day when Ramesh enjoys the sport.</a:t>
            </a:r>
          </a:p>
          <a:p>
            <a:pPr algn="l"/>
            <a:r>
              <a:rPr lang="en-IN" sz="2200" b="1" i="0" dirty="0">
                <a:solidFill>
                  <a:srgbClr val="212529"/>
                </a:solidFill>
                <a:effectLst/>
                <a:highlight>
                  <a:srgbClr val="FFFFFF"/>
                </a:highlight>
              </a:rPr>
              <a:t>Task T</a:t>
            </a:r>
            <a:r>
              <a:rPr lang="en-IN" sz="2200" b="0" i="0" dirty="0">
                <a:solidFill>
                  <a:srgbClr val="212529"/>
                </a:solidFill>
                <a:effectLst/>
                <a:highlight>
                  <a:srgbClr val="FFFFFF"/>
                </a:highlight>
              </a:rPr>
              <a:t>: Learn to predict the value of </a:t>
            </a:r>
            <a:r>
              <a:rPr lang="en-IN" sz="2200" b="1" i="0" dirty="0" err="1">
                <a:solidFill>
                  <a:srgbClr val="212529"/>
                </a:solidFill>
                <a:effectLst/>
                <a:highlight>
                  <a:srgbClr val="FFFFFF"/>
                </a:highlight>
              </a:rPr>
              <a:t>EnjoySport</a:t>
            </a:r>
            <a:r>
              <a:rPr lang="en-IN" sz="2200" b="0" i="0" dirty="0">
                <a:solidFill>
                  <a:srgbClr val="212529"/>
                </a:solidFill>
                <a:effectLst/>
                <a:highlight>
                  <a:srgbClr val="FFFFFF"/>
                </a:highlight>
              </a:rPr>
              <a:t> for an arbitrary day, based on the values of the attributes of the day.</a:t>
            </a:r>
          </a:p>
          <a:p>
            <a:pPr algn="l"/>
            <a:r>
              <a:rPr lang="en-IN" sz="2200" b="1" i="0" dirty="0">
                <a:solidFill>
                  <a:srgbClr val="212529"/>
                </a:solidFill>
                <a:effectLst/>
                <a:highlight>
                  <a:srgbClr val="FFFFFF"/>
                </a:highlight>
              </a:rPr>
              <a:t>Performance measure P</a:t>
            </a:r>
            <a:r>
              <a:rPr lang="en-IN" sz="2200" b="0" i="0" dirty="0">
                <a:solidFill>
                  <a:srgbClr val="212529"/>
                </a:solidFill>
                <a:effectLst/>
                <a:highlight>
                  <a:srgbClr val="FFFFFF"/>
                </a:highlight>
              </a:rPr>
              <a:t>: Total percent of days (</a:t>
            </a:r>
            <a:r>
              <a:rPr lang="en-IN" sz="2200" b="0" i="0" dirty="0" err="1">
                <a:solidFill>
                  <a:srgbClr val="212529"/>
                </a:solidFill>
                <a:effectLst/>
                <a:highlight>
                  <a:srgbClr val="FFFFFF"/>
                </a:highlight>
              </a:rPr>
              <a:t>EnjoySport</a:t>
            </a:r>
            <a:r>
              <a:rPr lang="en-IN" sz="2200" b="0" i="0" dirty="0">
                <a:solidFill>
                  <a:srgbClr val="212529"/>
                </a:solidFill>
                <a:effectLst/>
                <a:highlight>
                  <a:srgbClr val="FFFFFF"/>
                </a:highlight>
              </a:rPr>
              <a:t>) correctly predicted.</a:t>
            </a:r>
          </a:p>
          <a:p>
            <a:pPr algn="l"/>
            <a:r>
              <a:rPr lang="en-IN" sz="2200" b="1" i="0" dirty="0">
                <a:solidFill>
                  <a:srgbClr val="212529"/>
                </a:solidFill>
                <a:effectLst/>
                <a:highlight>
                  <a:srgbClr val="FFFFFF"/>
                </a:highlight>
              </a:rPr>
              <a:t>Training experience E</a:t>
            </a:r>
            <a:r>
              <a:rPr lang="en-IN" sz="2200" b="0" i="0" dirty="0">
                <a:solidFill>
                  <a:srgbClr val="212529"/>
                </a:solidFill>
                <a:effectLst/>
                <a:highlight>
                  <a:srgbClr val="FFFFFF"/>
                </a:highlight>
              </a:rPr>
              <a:t>: A set of days with given labels (</a:t>
            </a:r>
            <a:r>
              <a:rPr lang="en-IN" sz="2200" b="0" i="0" dirty="0" err="1">
                <a:solidFill>
                  <a:srgbClr val="212529"/>
                </a:solidFill>
                <a:effectLst/>
                <a:highlight>
                  <a:srgbClr val="FFFFFF"/>
                </a:highlight>
              </a:rPr>
              <a:t>EnjoySport</a:t>
            </a:r>
            <a:r>
              <a:rPr lang="en-IN" sz="2200" b="0" i="0" dirty="0">
                <a:solidFill>
                  <a:srgbClr val="212529"/>
                </a:solidFill>
                <a:effectLst/>
                <a:highlight>
                  <a:srgbClr val="FFFFFF"/>
                </a:highlight>
              </a:rPr>
              <a:t>: Yes/No)</a:t>
            </a:r>
          </a:p>
          <a:p>
            <a:pPr marL="0" indent="0">
              <a:buNone/>
            </a:pPr>
            <a:br>
              <a:rPr lang="en-IN" sz="1600" dirty="0"/>
            </a:br>
            <a:endParaRPr lang="en-US" sz="2200" dirty="0"/>
          </a:p>
        </p:txBody>
      </p:sp>
    </p:spTree>
    <p:extLst>
      <p:ext uri="{BB962C8B-B14F-4D97-AF65-F5344CB8AC3E}">
        <p14:creationId xmlns:p14="http://schemas.microsoft.com/office/powerpoint/2010/main" val="2433745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5" name="Content Placeholder 4">
            <a:extLst>
              <a:ext uri="{FF2B5EF4-FFF2-40B4-BE49-F238E27FC236}">
                <a16:creationId xmlns:a16="http://schemas.microsoft.com/office/drawing/2014/main" id="{ECDE5357-8E3B-8CDF-D6D1-156C162CF6B2}"/>
              </a:ext>
            </a:extLst>
          </p:cNvPr>
          <p:cNvSpPr>
            <a:spLocks noGrp="1"/>
          </p:cNvSpPr>
          <p:nvPr>
            <p:ph idx="1"/>
          </p:nvPr>
        </p:nvSpPr>
        <p:spPr>
          <a:xfrm>
            <a:off x="457200" y="716688"/>
            <a:ext cx="8452022" cy="5820031"/>
          </a:xfrm>
        </p:spPr>
        <p:txBody>
          <a:bodyPr/>
          <a:lstStyle/>
          <a:p>
            <a:pPr algn="l"/>
            <a:r>
              <a:rPr lang="en-IN" sz="2000" b="0" i="0" dirty="0">
                <a:solidFill>
                  <a:srgbClr val="212529"/>
                </a:solidFill>
                <a:effectLst/>
                <a:highlight>
                  <a:srgbClr val="FFFFFF"/>
                </a:highlight>
              </a:rPr>
              <a:t>Let us take a very simple hypothesis representation which consists of a </a:t>
            </a:r>
            <a:r>
              <a:rPr lang="en-IN" sz="2000" b="1" i="0" dirty="0">
                <a:solidFill>
                  <a:srgbClr val="212529"/>
                </a:solidFill>
                <a:effectLst/>
                <a:highlight>
                  <a:srgbClr val="FFFFFF"/>
                </a:highlight>
              </a:rPr>
              <a:t>conjunction</a:t>
            </a:r>
            <a:r>
              <a:rPr lang="en-IN" sz="2000" b="0" i="0" dirty="0">
                <a:solidFill>
                  <a:srgbClr val="212529"/>
                </a:solidFill>
                <a:effectLst/>
                <a:highlight>
                  <a:srgbClr val="FFFFFF"/>
                </a:highlight>
              </a:rPr>
              <a:t> of constraints in the instance attributes. We get a hypothesis </a:t>
            </a:r>
            <a:r>
              <a:rPr lang="en-IN" sz="2000" b="0" i="0" dirty="0" err="1">
                <a:solidFill>
                  <a:srgbClr val="212529"/>
                </a:solidFill>
                <a:effectLst/>
                <a:highlight>
                  <a:srgbClr val="FFFFFF"/>
                </a:highlight>
              </a:rPr>
              <a:t>h_i</a:t>
            </a:r>
            <a:r>
              <a:rPr lang="en-IN" sz="2000" b="0" i="0" dirty="0">
                <a:solidFill>
                  <a:srgbClr val="212529"/>
                </a:solidFill>
                <a:effectLst/>
                <a:highlight>
                  <a:srgbClr val="FFFFFF"/>
                </a:highlight>
              </a:rPr>
              <a:t> with the help of example </a:t>
            </a:r>
            <a:r>
              <a:rPr lang="en-IN" sz="2000" b="0" i="0" dirty="0" err="1">
                <a:solidFill>
                  <a:srgbClr val="212529"/>
                </a:solidFill>
                <a:effectLst/>
                <a:highlight>
                  <a:srgbClr val="FFFFFF"/>
                </a:highlight>
              </a:rPr>
              <a:t>i</a:t>
            </a:r>
            <a:r>
              <a:rPr lang="en-IN" sz="2000" b="0" i="0" dirty="0">
                <a:solidFill>
                  <a:srgbClr val="212529"/>
                </a:solidFill>
                <a:effectLst/>
                <a:highlight>
                  <a:srgbClr val="FFFFFF"/>
                </a:highlight>
              </a:rPr>
              <a:t> for our training set as below:</a:t>
            </a:r>
          </a:p>
          <a:p>
            <a:r>
              <a:rPr lang="en-IN" sz="2000" dirty="0">
                <a:effectLst/>
              </a:rPr>
              <a:t>hi(x) := &lt;x1, x2, x3, x4, x5, x6&gt;</a:t>
            </a:r>
          </a:p>
          <a:p>
            <a:pPr algn="l"/>
            <a:r>
              <a:rPr lang="en-IN" sz="2000" b="0" i="0" dirty="0">
                <a:solidFill>
                  <a:srgbClr val="212529"/>
                </a:solidFill>
                <a:effectLst/>
                <a:highlight>
                  <a:srgbClr val="FFFFFF"/>
                </a:highlight>
              </a:rPr>
              <a:t>where x1, x2, x3, x4, x5 and x6 are the values of </a:t>
            </a:r>
            <a:r>
              <a:rPr lang="en-IN" sz="2000" b="1" i="0" dirty="0">
                <a:solidFill>
                  <a:srgbClr val="212529"/>
                </a:solidFill>
                <a:effectLst/>
                <a:highlight>
                  <a:srgbClr val="FFFFFF"/>
                </a:highlight>
              </a:rPr>
              <a:t>Sky</a:t>
            </a:r>
            <a:r>
              <a:rPr lang="en-IN" sz="2000" b="0" i="0" dirty="0">
                <a:solidFill>
                  <a:srgbClr val="212529"/>
                </a:solidFill>
                <a:effectLst/>
                <a:highlight>
                  <a:srgbClr val="FFFFFF"/>
                </a:highlight>
              </a:rPr>
              <a:t>, </a:t>
            </a:r>
            <a:r>
              <a:rPr lang="en-IN" sz="2000" b="1" i="0" dirty="0" err="1">
                <a:solidFill>
                  <a:srgbClr val="212529"/>
                </a:solidFill>
                <a:effectLst/>
                <a:highlight>
                  <a:srgbClr val="FFFFFF"/>
                </a:highlight>
              </a:rPr>
              <a:t>AirTemp</a:t>
            </a:r>
            <a:r>
              <a:rPr lang="en-IN" sz="2000" b="0" i="0" dirty="0">
                <a:solidFill>
                  <a:srgbClr val="212529"/>
                </a:solidFill>
                <a:effectLst/>
                <a:highlight>
                  <a:srgbClr val="FFFFFF"/>
                </a:highlight>
              </a:rPr>
              <a:t>, </a:t>
            </a:r>
            <a:r>
              <a:rPr lang="en-IN" sz="2000" b="1" i="0" dirty="0">
                <a:solidFill>
                  <a:srgbClr val="212529"/>
                </a:solidFill>
                <a:effectLst/>
                <a:highlight>
                  <a:srgbClr val="FFFFFF"/>
                </a:highlight>
              </a:rPr>
              <a:t>Humidity</a:t>
            </a:r>
            <a:r>
              <a:rPr lang="en-IN" sz="2000" b="0" i="0" dirty="0">
                <a:solidFill>
                  <a:srgbClr val="212529"/>
                </a:solidFill>
                <a:effectLst/>
                <a:highlight>
                  <a:srgbClr val="FFFFFF"/>
                </a:highlight>
              </a:rPr>
              <a:t>, </a:t>
            </a:r>
            <a:r>
              <a:rPr lang="en-IN" sz="2000" b="1" i="0" dirty="0">
                <a:solidFill>
                  <a:srgbClr val="212529"/>
                </a:solidFill>
                <a:effectLst/>
                <a:highlight>
                  <a:srgbClr val="FFFFFF"/>
                </a:highlight>
              </a:rPr>
              <a:t>Wind</a:t>
            </a:r>
            <a:r>
              <a:rPr lang="en-IN" sz="2000" b="0" i="0" dirty="0">
                <a:solidFill>
                  <a:srgbClr val="212529"/>
                </a:solidFill>
                <a:effectLst/>
                <a:highlight>
                  <a:srgbClr val="FFFFFF"/>
                </a:highlight>
              </a:rPr>
              <a:t>, </a:t>
            </a:r>
            <a:r>
              <a:rPr lang="en-IN" sz="2000" b="1" i="0" dirty="0">
                <a:solidFill>
                  <a:srgbClr val="212529"/>
                </a:solidFill>
                <a:effectLst/>
                <a:highlight>
                  <a:srgbClr val="FFFFFF"/>
                </a:highlight>
              </a:rPr>
              <a:t>Water</a:t>
            </a:r>
            <a:r>
              <a:rPr lang="en-IN" sz="2000" b="0" i="0" dirty="0">
                <a:solidFill>
                  <a:srgbClr val="212529"/>
                </a:solidFill>
                <a:effectLst/>
                <a:highlight>
                  <a:srgbClr val="FFFFFF"/>
                </a:highlight>
              </a:rPr>
              <a:t> and </a:t>
            </a:r>
            <a:r>
              <a:rPr lang="en-IN" sz="2000" b="1" i="0" dirty="0">
                <a:solidFill>
                  <a:srgbClr val="212529"/>
                </a:solidFill>
                <a:effectLst/>
                <a:highlight>
                  <a:srgbClr val="FFFFFF"/>
                </a:highlight>
              </a:rPr>
              <a:t>Forecast</a:t>
            </a:r>
            <a:r>
              <a:rPr lang="en-IN" sz="2000" b="0" i="0" dirty="0">
                <a:solidFill>
                  <a:srgbClr val="212529"/>
                </a:solidFill>
                <a:effectLst/>
                <a:highlight>
                  <a:srgbClr val="FFFFFF"/>
                </a:highlight>
              </a:rPr>
              <a:t>.</a:t>
            </a:r>
          </a:p>
          <a:p>
            <a:pPr algn="l"/>
            <a:r>
              <a:rPr lang="en-IN" sz="2000" b="0" i="0" dirty="0">
                <a:solidFill>
                  <a:srgbClr val="212529"/>
                </a:solidFill>
                <a:effectLst/>
                <a:highlight>
                  <a:srgbClr val="FFFFFF"/>
                </a:highlight>
              </a:rPr>
              <a:t>Hence h1 will look like(the first row of the table above):</a:t>
            </a:r>
          </a:p>
          <a:p>
            <a:r>
              <a:rPr lang="en-IN" sz="2000" dirty="0">
                <a:effectLst/>
              </a:rPr>
              <a:t>h1(x=1): &lt;Sunny, Warm, Normal, Strong, Warm, Same &gt; </a:t>
            </a:r>
            <a:r>
              <a:rPr lang="en-IN" sz="2000" i="1" dirty="0">
                <a:effectLst/>
              </a:rPr>
              <a:t>Note: x=1 represents a positive hypothesis / Positive example</a:t>
            </a:r>
            <a:endParaRPr lang="en-IN" sz="2000" dirty="0">
              <a:effectLst/>
            </a:endParaRPr>
          </a:p>
          <a:p>
            <a:pPr algn="l"/>
            <a:r>
              <a:rPr lang="en-IN" sz="2000" b="0" i="0" dirty="0">
                <a:solidFill>
                  <a:srgbClr val="212529"/>
                </a:solidFill>
                <a:effectLst/>
                <a:highlight>
                  <a:srgbClr val="FFFFFF"/>
                </a:highlight>
              </a:rPr>
              <a:t>We want to find the most suitable hypothesis which can represent the concept. For example, Ramesh enjoys his </a:t>
            </a:r>
            <a:r>
              <a:rPr lang="en-IN" sz="2000" b="0" i="0" dirty="0" err="1">
                <a:solidFill>
                  <a:srgbClr val="212529"/>
                </a:solidFill>
                <a:effectLst/>
                <a:highlight>
                  <a:srgbClr val="FFFFFF"/>
                </a:highlight>
              </a:rPr>
              <a:t>favorite</a:t>
            </a:r>
            <a:r>
              <a:rPr lang="en-IN" sz="2000" b="0" i="0" dirty="0">
                <a:solidFill>
                  <a:srgbClr val="212529"/>
                </a:solidFill>
                <a:effectLst/>
                <a:highlight>
                  <a:srgbClr val="FFFFFF"/>
                </a:highlight>
              </a:rPr>
              <a:t> sport only on </a:t>
            </a:r>
            <a:r>
              <a:rPr lang="en-IN" sz="2000" b="1" i="0" dirty="0">
                <a:solidFill>
                  <a:srgbClr val="212529"/>
                </a:solidFill>
                <a:effectLst/>
                <a:highlight>
                  <a:srgbClr val="FFFFFF"/>
                </a:highlight>
              </a:rPr>
              <a:t>cold days</a:t>
            </a:r>
            <a:r>
              <a:rPr lang="en-IN" sz="2000" b="0" i="0" dirty="0">
                <a:solidFill>
                  <a:srgbClr val="212529"/>
                </a:solidFill>
                <a:effectLst/>
                <a:highlight>
                  <a:srgbClr val="FFFFFF"/>
                </a:highlight>
              </a:rPr>
              <a:t> with </a:t>
            </a:r>
            <a:r>
              <a:rPr lang="en-IN" sz="2000" b="1" i="0" dirty="0">
                <a:solidFill>
                  <a:srgbClr val="212529"/>
                </a:solidFill>
                <a:effectLst/>
                <a:highlight>
                  <a:srgbClr val="FFFFFF"/>
                </a:highlight>
              </a:rPr>
              <a:t>high humidity</a:t>
            </a:r>
            <a:r>
              <a:rPr lang="en-IN" sz="2000" b="0" i="0" dirty="0">
                <a:solidFill>
                  <a:srgbClr val="212529"/>
                </a:solidFill>
                <a:effectLst/>
                <a:highlight>
                  <a:srgbClr val="FFFFFF"/>
                </a:highlight>
              </a:rPr>
              <a:t> (This seems independent of the values of the other attributes present in the training examples).</a:t>
            </a:r>
          </a:p>
          <a:p>
            <a:r>
              <a:rPr lang="en-IN" sz="2000" dirty="0">
                <a:effectLst/>
              </a:rPr>
              <a:t>h(x=1) = &lt;?, Cold, High, ?, ?, ?&gt;</a:t>
            </a:r>
          </a:p>
          <a:p>
            <a:pPr algn="l"/>
            <a:r>
              <a:rPr lang="en-IN" sz="2000" b="0" i="0" dirty="0">
                <a:solidFill>
                  <a:srgbClr val="212529"/>
                </a:solidFill>
                <a:effectLst/>
                <a:highlight>
                  <a:srgbClr val="FFFFFF"/>
                </a:highlight>
              </a:rPr>
              <a:t>Here ? indicates that any value of the attribute is acceptable. </a:t>
            </a:r>
            <a:r>
              <a:rPr lang="en-IN" sz="2000" b="1" i="0" u="sng" dirty="0">
                <a:solidFill>
                  <a:srgbClr val="212529"/>
                </a:solidFill>
                <a:effectLst/>
                <a:highlight>
                  <a:srgbClr val="FFFFFF"/>
                </a:highlight>
              </a:rPr>
              <a:t>Note:</a:t>
            </a:r>
            <a:r>
              <a:rPr lang="en-IN" sz="2000" b="0" i="0" dirty="0">
                <a:solidFill>
                  <a:srgbClr val="212529"/>
                </a:solidFill>
                <a:effectLst/>
                <a:highlight>
                  <a:srgbClr val="FFFFFF"/>
                </a:highlight>
              </a:rPr>
              <a:t> The most generic hypothesis will be &lt; ?, ?, ?, ?, ?, ?&gt; where every day is a positive example and the most specific hypothesis will be &lt;?,?,?,?,?,? &gt; where no day is a positive example.</a:t>
            </a:r>
          </a:p>
          <a:p>
            <a:br>
              <a:rPr lang="en-IN" sz="1100" dirty="0"/>
            </a:br>
            <a:br>
              <a:rPr lang="en-IN" sz="1600" dirty="0"/>
            </a:br>
            <a:endParaRPr lang="en-US" sz="2200" dirty="0"/>
          </a:p>
        </p:txBody>
      </p:sp>
    </p:spTree>
    <p:extLst>
      <p:ext uri="{BB962C8B-B14F-4D97-AF65-F5344CB8AC3E}">
        <p14:creationId xmlns:p14="http://schemas.microsoft.com/office/powerpoint/2010/main" val="41999336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4" name="Content Placeholder 3">
            <a:extLst>
              <a:ext uri="{FF2B5EF4-FFF2-40B4-BE49-F238E27FC236}">
                <a16:creationId xmlns:a16="http://schemas.microsoft.com/office/drawing/2014/main" id="{A25D4EC2-541A-4F4A-DA28-35DB5340EFE9}"/>
              </a:ext>
            </a:extLst>
          </p:cNvPr>
          <p:cNvSpPr>
            <a:spLocks noGrp="1"/>
          </p:cNvSpPr>
          <p:nvPr>
            <p:ph idx="1"/>
          </p:nvPr>
        </p:nvSpPr>
        <p:spPr>
          <a:xfrm>
            <a:off x="457200" y="1600203"/>
            <a:ext cx="8229600" cy="2119182"/>
          </a:xfrm>
        </p:spPr>
        <p:txBody>
          <a:bodyPr/>
          <a:lstStyle/>
          <a:p>
            <a:pPr marL="0" indent="0" algn="l">
              <a:buNone/>
            </a:pPr>
            <a:r>
              <a:rPr lang="en-IN" sz="2200" b="0" i="0" dirty="0">
                <a:solidFill>
                  <a:srgbClr val="212529"/>
                </a:solidFill>
                <a:effectLst/>
                <a:highlight>
                  <a:srgbClr val="FFFFFF"/>
                </a:highlight>
              </a:rPr>
              <a:t>We will discuss the two most popular approaches to find a suitable hypothesis, they are:</a:t>
            </a:r>
          </a:p>
          <a:p>
            <a:pPr algn="l">
              <a:buFont typeface="+mj-lt"/>
              <a:buAutoNum type="arabicPeriod"/>
            </a:pPr>
            <a:r>
              <a:rPr lang="en-IN" sz="2200" b="0" i="0" dirty="0">
                <a:solidFill>
                  <a:srgbClr val="212529"/>
                </a:solidFill>
                <a:effectLst/>
                <a:highlight>
                  <a:srgbClr val="FFFFFF"/>
                </a:highlight>
              </a:rPr>
              <a:t>Find-S Algorithm</a:t>
            </a:r>
          </a:p>
          <a:p>
            <a:pPr algn="l">
              <a:buFont typeface="+mj-lt"/>
              <a:buAutoNum type="arabicPeriod"/>
            </a:pPr>
            <a:r>
              <a:rPr lang="en-IN" sz="2200" b="0" i="0" dirty="0">
                <a:solidFill>
                  <a:srgbClr val="212529"/>
                </a:solidFill>
                <a:effectLst/>
                <a:highlight>
                  <a:srgbClr val="FFFFFF"/>
                </a:highlight>
              </a:rPr>
              <a:t>List-Then-Eliminate Algorithm</a:t>
            </a:r>
          </a:p>
        </p:txBody>
      </p:sp>
    </p:spTree>
    <p:extLst>
      <p:ext uri="{BB962C8B-B14F-4D97-AF65-F5344CB8AC3E}">
        <p14:creationId xmlns:p14="http://schemas.microsoft.com/office/powerpoint/2010/main" val="9738143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3002680" y="124517"/>
            <a:ext cx="5346079" cy="558615"/>
          </a:xfrm>
          <a:prstGeom prst="rect">
            <a:avLst/>
          </a:prstGeom>
          <a:noFill/>
        </p:spPr>
        <p:txBody>
          <a:bodyPr wrap="none" rtlCol="0">
            <a:spAutoFit/>
          </a:bodyPr>
          <a:lstStyle/>
          <a:p>
            <a:r>
              <a:rPr lang="en-IN" sz="2400" b="1" dirty="0"/>
              <a:t>Concept Learning Task(Find-S Algorithm)</a:t>
            </a:r>
            <a:endParaRPr lang="en-US" sz="2400" b="1" dirty="0"/>
          </a:p>
        </p:txBody>
      </p:sp>
      <p:sp>
        <p:nvSpPr>
          <p:cNvPr id="5" name="Content Placeholder 4">
            <a:extLst>
              <a:ext uri="{FF2B5EF4-FFF2-40B4-BE49-F238E27FC236}">
                <a16:creationId xmlns:a16="http://schemas.microsoft.com/office/drawing/2014/main" id="{89C0AF95-2D6C-1FD2-F351-114AF648E23C}"/>
              </a:ext>
            </a:extLst>
          </p:cNvPr>
          <p:cNvSpPr>
            <a:spLocks noGrp="1"/>
          </p:cNvSpPr>
          <p:nvPr>
            <p:ph idx="1"/>
          </p:nvPr>
        </p:nvSpPr>
        <p:spPr>
          <a:xfrm>
            <a:off x="457200" y="1365422"/>
            <a:ext cx="8229600" cy="4525963"/>
          </a:xfrm>
        </p:spPr>
        <p:txBody>
          <a:bodyPr/>
          <a:lstStyle/>
          <a:p>
            <a:pPr marL="0" indent="0">
              <a:buNone/>
            </a:pPr>
            <a:r>
              <a:rPr lang="en-IN" sz="2200" b="1" i="0" dirty="0">
                <a:solidFill>
                  <a:srgbClr val="212529"/>
                </a:solidFill>
                <a:effectLst/>
                <a:highlight>
                  <a:srgbClr val="FFFFFF"/>
                </a:highlight>
              </a:rPr>
              <a:t>Find-S Algorithm:</a:t>
            </a:r>
          </a:p>
          <a:p>
            <a:pPr marL="0" indent="0" algn="l">
              <a:buNone/>
            </a:pPr>
            <a:endParaRPr lang="en-IN" sz="2200" b="0" i="0" dirty="0">
              <a:solidFill>
                <a:srgbClr val="212529"/>
              </a:solidFill>
              <a:effectLst/>
              <a:highlight>
                <a:srgbClr val="FFFFFF"/>
              </a:highlight>
            </a:endParaRPr>
          </a:p>
          <a:p>
            <a:pPr marL="0" indent="0" algn="l">
              <a:buNone/>
            </a:pPr>
            <a:r>
              <a:rPr lang="en-IN" sz="2200" b="0" i="0" dirty="0">
                <a:solidFill>
                  <a:srgbClr val="212529"/>
                </a:solidFill>
                <a:effectLst/>
                <a:highlight>
                  <a:srgbClr val="FFFFFF"/>
                </a:highlight>
              </a:rPr>
              <a:t>Following are the steps for the Find-S algorithm:</a:t>
            </a:r>
          </a:p>
          <a:p>
            <a:pPr algn="l">
              <a:buFont typeface="+mj-lt"/>
              <a:buAutoNum type="arabicPeriod"/>
            </a:pPr>
            <a:r>
              <a:rPr lang="en-IN" sz="2200" b="0" i="0" dirty="0">
                <a:solidFill>
                  <a:srgbClr val="212529"/>
                </a:solidFill>
                <a:effectLst/>
                <a:highlight>
                  <a:srgbClr val="FFFFFF"/>
                </a:highlight>
              </a:rPr>
              <a:t>Initialize </a:t>
            </a:r>
            <a:r>
              <a:rPr lang="en-IN" sz="2200" b="1" i="0" dirty="0">
                <a:solidFill>
                  <a:srgbClr val="212529"/>
                </a:solidFill>
                <a:effectLst/>
                <a:highlight>
                  <a:srgbClr val="FFFFFF"/>
                </a:highlight>
              </a:rPr>
              <a:t>h</a:t>
            </a:r>
            <a:r>
              <a:rPr lang="en-IN" sz="2200" b="0" i="0" dirty="0">
                <a:solidFill>
                  <a:srgbClr val="212529"/>
                </a:solidFill>
                <a:effectLst/>
                <a:highlight>
                  <a:srgbClr val="FFFFFF"/>
                </a:highlight>
              </a:rPr>
              <a:t> to the most specific hypothesis in </a:t>
            </a:r>
            <a:r>
              <a:rPr lang="en-IN" sz="2200" b="1" i="0" dirty="0">
                <a:solidFill>
                  <a:srgbClr val="212529"/>
                </a:solidFill>
                <a:effectLst/>
                <a:highlight>
                  <a:srgbClr val="FFFFFF"/>
                </a:highlight>
              </a:rPr>
              <a:t>H</a:t>
            </a:r>
            <a:endParaRPr lang="en-IN" sz="2200" b="0" i="0" dirty="0">
              <a:solidFill>
                <a:srgbClr val="212529"/>
              </a:solidFill>
              <a:effectLst/>
              <a:highlight>
                <a:srgbClr val="FFFFFF"/>
              </a:highlight>
            </a:endParaRPr>
          </a:p>
          <a:p>
            <a:pPr algn="l">
              <a:buFont typeface="+mj-lt"/>
              <a:buAutoNum type="arabicPeriod"/>
            </a:pPr>
            <a:r>
              <a:rPr lang="en-IN" sz="2200" b="0" i="0" dirty="0">
                <a:solidFill>
                  <a:srgbClr val="212529"/>
                </a:solidFill>
                <a:effectLst/>
                <a:highlight>
                  <a:srgbClr val="FFFFFF"/>
                </a:highlight>
              </a:rPr>
              <a:t>For each positive training example,</a:t>
            </a:r>
          </a:p>
          <a:p>
            <a:pPr marL="742950" lvl="1" indent="-285750" algn="l">
              <a:buFont typeface="+mj-lt"/>
              <a:buAutoNum type="arabicPeriod"/>
            </a:pPr>
            <a:r>
              <a:rPr lang="en-IN" sz="2200" b="0" i="0" dirty="0">
                <a:solidFill>
                  <a:srgbClr val="212529"/>
                </a:solidFill>
                <a:effectLst/>
                <a:highlight>
                  <a:srgbClr val="FFFFFF"/>
                </a:highlight>
              </a:rPr>
              <a:t>For each attribute, constraint </a:t>
            </a:r>
            <a:r>
              <a:rPr lang="en-IN" sz="2200" b="1" i="0" dirty="0">
                <a:solidFill>
                  <a:srgbClr val="212529"/>
                </a:solidFill>
                <a:effectLst/>
                <a:highlight>
                  <a:srgbClr val="FFFFFF"/>
                </a:highlight>
              </a:rPr>
              <a:t>ai</a:t>
            </a:r>
            <a:r>
              <a:rPr lang="en-IN" sz="2200" b="0" i="0" dirty="0">
                <a:solidFill>
                  <a:srgbClr val="212529"/>
                </a:solidFill>
                <a:effectLst/>
                <a:highlight>
                  <a:srgbClr val="FFFFFF"/>
                </a:highlight>
              </a:rPr>
              <a:t> in </a:t>
            </a:r>
            <a:r>
              <a:rPr lang="en-IN" sz="2200" b="1" i="0" dirty="0">
                <a:solidFill>
                  <a:srgbClr val="212529"/>
                </a:solidFill>
                <a:effectLst/>
                <a:highlight>
                  <a:srgbClr val="FFFFFF"/>
                </a:highlight>
              </a:rPr>
              <a:t>h</a:t>
            </a:r>
            <a:endParaRPr lang="en-IN" sz="2200" b="0" i="0" dirty="0">
              <a:solidFill>
                <a:srgbClr val="212529"/>
              </a:solidFill>
              <a:effectLst/>
              <a:highlight>
                <a:srgbClr val="FFFFFF"/>
              </a:highlight>
            </a:endParaRPr>
          </a:p>
          <a:p>
            <a:pPr marL="1143000" lvl="2" indent="-228600" algn="l">
              <a:buFont typeface="+mj-lt"/>
              <a:buAutoNum type="arabicPeriod"/>
            </a:pPr>
            <a:r>
              <a:rPr lang="en-IN" sz="2200" b="0" i="0" dirty="0">
                <a:solidFill>
                  <a:srgbClr val="212529"/>
                </a:solidFill>
                <a:effectLst/>
                <a:highlight>
                  <a:srgbClr val="FFFFFF"/>
                </a:highlight>
              </a:rPr>
              <a:t>If the constraints </a:t>
            </a:r>
            <a:r>
              <a:rPr lang="en-IN" sz="2200" b="1" i="0" dirty="0">
                <a:solidFill>
                  <a:srgbClr val="212529"/>
                </a:solidFill>
                <a:effectLst/>
                <a:highlight>
                  <a:srgbClr val="FFFFFF"/>
                </a:highlight>
              </a:rPr>
              <a:t>ai</a:t>
            </a:r>
            <a:r>
              <a:rPr lang="en-IN" sz="2200" b="0" i="0" dirty="0">
                <a:solidFill>
                  <a:srgbClr val="212529"/>
                </a:solidFill>
                <a:effectLst/>
                <a:highlight>
                  <a:srgbClr val="FFFFFF"/>
                </a:highlight>
              </a:rPr>
              <a:t> is satisfied by </a:t>
            </a:r>
            <a:r>
              <a:rPr lang="en-IN" sz="2200" b="1" i="0" dirty="0">
                <a:solidFill>
                  <a:srgbClr val="212529"/>
                </a:solidFill>
                <a:effectLst/>
                <a:highlight>
                  <a:srgbClr val="FFFFFF"/>
                </a:highlight>
              </a:rPr>
              <a:t>x</a:t>
            </a:r>
            <a:endParaRPr lang="en-IN" sz="2200" b="0" i="0" dirty="0">
              <a:solidFill>
                <a:srgbClr val="212529"/>
              </a:solidFill>
              <a:effectLst/>
              <a:highlight>
                <a:srgbClr val="FFFFFF"/>
              </a:highlight>
            </a:endParaRPr>
          </a:p>
          <a:p>
            <a:pPr marL="1143000" lvl="2" indent="-228600" algn="l">
              <a:buFont typeface="+mj-lt"/>
              <a:buAutoNum type="arabicPeriod"/>
            </a:pPr>
            <a:r>
              <a:rPr lang="en-IN" sz="2200" b="0" i="0" dirty="0">
                <a:solidFill>
                  <a:srgbClr val="212529"/>
                </a:solidFill>
                <a:effectLst/>
                <a:highlight>
                  <a:srgbClr val="FFFFFF"/>
                </a:highlight>
              </a:rPr>
              <a:t>Then do nothing</a:t>
            </a:r>
          </a:p>
          <a:p>
            <a:pPr marL="1143000" lvl="2" indent="-228600" algn="l">
              <a:buFont typeface="+mj-lt"/>
              <a:buAutoNum type="arabicPeriod"/>
            </a:pPr>
            <a:r>
              <a:rPr lang="en-IN" sz="2200" b="0" i="0" dirty="0">
                <a:solidFill>
                  <a:srgbClr val="212529"/>
                </a:solidFill>
                <a:effectLst/>
                <a:highlight>
                  <a:srgbClr val="FFFFFF"/>
                </a:highlight>
              </a:rPr>
              <a:t>Else replace </a:t>
            </a:r>
            <a:r>
              <a:rPr lang="en-IN" sz="2200" b="1" i="0" dirty="0">
                <a:solidFill>
                  <a:srgbClr val="212529"/>
                </a:solidFill>
                <a:effectLst/>
                <a:highlight>
                  <a:srgbClr val="FFFFFF"/>
                </a:highlight>
              </a:rPr>
              <a:t>ai</a:t>
            </a:r>
            <a:r>
              <a:rPr lang="en-IN" sz="2200" b="0" i="0" dirty="0">
                <a:solidFill>
                  <a:srgbClr val="212529"/>
                </a:solidFill>
                <a:effectLst/>
                <a:highlight>
                  <a:srgbClr val="FFFFFF"/>
                </a:highlight>
              </a:rPr>
              <a:t> in </a:t>
            </a:r>
            <a:r>
              <a:rPr lang="en-IN" sz="2200" b="1" i="0" dirty="0">
                <a:solidFill>
                  <a:srgbClr val="212529"/>
                </a:solidFill>
                <a:effectLst/>
                <a:highlight>
                  <a:srgbClr val="FFFFFF"/>
                </a:highlight>
              </a:rPr>
              <a:t>h</a:t>
            </a:r>
            <a:r>
              <a:rPr lang="en-IN" sz="2200" b="0" i="0" dirty="0">
                <a:solidFill>
                  <a:srgbClr val="212529"/>
                </a:solidFill>
                <a:effectLst/>
                <a:highlight>
                  <a:srgbClr val="FFFFFF"/>
                </a:highlight>
              </a:rPr>
              <a:t> by the next more general constraint that is satisfied by </a:t>
            </a:r>
            <a:r>
              <a:rPr lang="en-IN" sz="2200" b="1" i="0" dirty="0">
                <a:solidFill>
                  <a:srgbClr val="212529"/>
                </a:solidFill>
                <a:effectLst/>
                <a:highlight>
                  <a:srgbClr val="FFFFFF"/>
                </a:highlight>
              </a:rPr>
              <a:t>x</a:t>
            </a:r>
            <a:endParaRPr lang="en-IN" sz="2200" b="0" i="0" dirty="0">
              <a:solidFill>
                <a:srgbClr val="212529"/>
              </a:solidFill>
              <a:effectLst/>
              <a:highlight>
                <a:srgbClr val="FFFFFF"/>
              </a:highlight>
            </a:endParaRPr>
          </a:p>
          <a:p>
            <a:pPr algn="l">
              <a:buFont typeface="+mj-lt"/>
              <a:buAutoNum type="arabicPeriod"/>
            </a:pPr>
            <a:r>
              <a:rPr lang="en-IN" sz="2200" b="0" i="0" dirty="0">
                <a:solidFill>
                  <a:srgbClr val="212529"/>
                </a:solidFill>
                <a:effectLst/>
                <a:highlight>
                  <a:srgbClr val="FFFFFF"/>
                </a:highlight>
              </a:rPr>
              <a:t>Output hypothesis </a:t>
            </a:r>
            <a:r>
              <a:rPr lang="en-IN" sz="2200" b="1" i="0" dirty="0">
                <a:solidFill>
                  <a:srgbClr val="212529"/>
                </a:solidFill>
                <a:effectLst/>
                <a:highlight>
                  <a:srgbClr val="FFFFFF"/>
                </a:highlight>
              </a:rPr>
              <a:t>h</a:t>
            </a:r>
            <a:endParaRPr lang="en-IN" sz="2200" b="0" i="0" dirty="0">
              <a:solidFill>
                <a:srgbClr val="212529"/>
              </a:solidFill>
              <a:effectLst/>
              <a:highlight>
                <a:srgbClr val="FFFFFF"/>
              </a:highlight>
            </a:endParaRPr>
          </a:p>
          <a:p>
            <a:pPr marL="0" indent="0">
              <a:buNone/>
            </a:pPr>
            <a:br>
              <a:rPr lang="en-IN" dirty="0"/>
            </a:br>
            <a:endParaRPr lang="en-US" dirty="0"/>
          </a:p>
        </p:txBody>
      </p:sp>
    </p:spTree>
    <p:extLst>
      <p:ext uri="{BB962C8B-B14F-4D97-AF65-F5344CB8AC3E}">
        <p14:creationId xmlns:p14="http://schemas.microsoft.com/office/powerpoint/2010/main" val="3513747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4275433" y="197706"/>
            <a:ext cx="3021533" cy="461665"/>
          </a:xfrm>
          <a:prstGeom prst="rect">
            <a:avLst/>
          </a:prstGeom>
          <a:noFill/>
        </p:spPr>
        <p:txBody>
          <a:bodyPr wrap="none" rtlCol="0">
            <a:spAutoFit/>
          </a:bodyPr>
          <a:lstStyle/>
          <a:p>
            <a:r>
              <a:rPr lang="en-IN" sz="2400" b="1" dirty="0"/>
              <a:t>Concept Learning Task</a:t>
            </a:r>
            <a:endParaRPr lang="en-US" sz="2400" b="1" dirty="0"/>
          </a:p>
        </p:txBody>
      </p:sp>
      <p:sp>
        <p:nvSpPr>
          <p:cNvPr id="5" name="Content Placeholder 4">
            <a:extLst>
              <a:ext uri="{FF2B5EF4-FFF2-40B4-BE49-F238E27FC236}">
                <a16:creationId xmlns:a16="http://schemas.microsoft.com/office/drawing/2014/main" id="{89C0AF95-2D6C-1FD2-F351-114AF648E23C}"/>
              </a:ext>
            </a:extLst>
          </p:cNvPr>
          <p:cNvSpPr>
            <a:spLocks noGrp="1"/>
          </p:cNvSpPr>
          <p:nvPr>
            <p:ph idx="1"/>
          </p:nvPr>
        </p:nvSpPr>
        <p:spPr/>
        <p:txBody>
          <a:bodyPr/>
          <a:lstStyle/>
          <a:p>
            <a:pPr marL="0" indent="0" algn="l">
              <a:buNone/>
            </a:pPr>
            <a:r>
              <a:rPr lang="en-IN" sz="2200" b="0" i="0" dirty="0">
                <a:solidFill>
                  <a:srgbClr val="212529"/>
                </a:solidFill>
                <a:effectLst/>
                <a:highlight>
                  <a:srgbClr val="FFFFFF"/>
                </a:highlight>
              </a:rPr>
              <a:t>The LIST-THEN-ELIMINATE Algorithm:</a:t>
            </a:r>
          </a:p>
          <a:p>
            <a:pPr marL="0" indent="0" algn="l">
              <a:buNone/>
            </a:pPr>
            <a:r>
              <a:rPr lang="en-IN" sz="2200" b="0" i="0" dirty="0">
                <a:solidFill>
                  <a:srgbClr val="212529"/>
                </a:solidFill>
                <a:effectLst/>
                <a:highlight>
                  <a:srgbClr val="FFFFFF"/>
                </a:highlight>
              </a:rPr>
              <a:t>Following are the steps for the LIST-THE-ELIMINATE algorithm:</a:t>
            </a:r>
          </a:p>
          <a:p>
            <a:pPr marL="0" indent="0" algn="l">
              <a:buNone/>
            </a:pPr>
            <a:r>
              <a:rPr lang="en-IN" sz="2200" b="1" i="0" dirty="0" err="1">
                <a:solidFill>
                  <a:srgbClr val="212529"/>
                </a:solidFill>
                <a:effectLst/>
                <a:highlight>
                  <a:srgbClr val="FFFFFF"/>
                </a:highlight>
              </a:rPr>
              <a:t>VersionSpace</a:t>
            </a:r>
            <a:r>
              <a:rPr lang="en-IN" sz="2200" b="0" i="0" dirty="0">
                <a:solidFill>
                  <a:srgbClr val="212529"/>
                </a:solidFill>
                <a:effectLst/>
                <a:highlight>
                  <a:srgbClr val="FFFFFF"/>
                </a:highlight>
              </a:rPr>
              <a:t> &lt;- a list containing every hypothesis in </a:t>
            </a:r>
            <a:r>
              <a:rPr lang="en-IN" sz="2200" b="1" i="0" dirty="0">
                <a:solidFill>
                  <a:srgbClr val="212529"/>
                </a:solidFill>
                <a:effectLst/>
                <a:highlight>
                  <a:srgbClr val="FFFFFF"/>
                </a:highlight>
              </a:rPr>
              <a:t>H</a:t>
            </a:r>
            <a:endParaRPr lang="en-IN" sz="2200" b="0" i="0" dirty="0">
              <a:solidFill>
                <a:srgbClr val="212529"/>
              </a:solidFill>
              <a:effectLst/>
              <a:highlight>
                <a:srgbClr val="FFFFFF"/>
              </a:highlight>
            </a:endParaRPr>
          </a:p>
          <a:p>
            <a:pPr lvl="1"/>
            <a:r>
              <a:rPr lang="en-IN" sz="1800" b="0" i="0" dirty="0">
                <a:solidFill>
                  <a:srgbClr val="212529"/>
                </a:solidFill>
                <a:effectLst/>
                <a:highlight>
                  <a:srgbClr val="FFFFFF"/>
                </a:highlight>
              </a:rPr>
              <a:t>For each training example, &lt;x, c(x)&gt;</a:t>
            </a:r>
          </a:p>
          <a:p>
            <a:pPr lvl="1"/>
            <a:r>
              <a:rPr lang="en-IN" sz="1800" b="0" i="0" dirty="0">
                <a:solidFill>
                  <a:srgbClr val="212529"/>
                </a:solidFill>
                <a:effectLst/>
                <a:highlight>
                  <a:srgbClr val="FFFFFF"/>
                </a:highlight>
              </a:rPr>
              <a:t>Remove from </a:t>
            </a:r>
            <a:r>
              <a:rPr lang="en-IN" sz="1800" b="0" i="0" dirty="0" err="1">
                <a:solidFill>
                  <a:srgbClr val="212529"/>
                </a:solidFill>
                <a:effectLst/>
                <a:highlight>
                  <a:srgbClr val="FFFFFF"/>
                </a:highlight>
              </a:rPr>
              <a:t>VersionSpace</a:t>
            </a:r>
            <a:r>
              <a:rPr lang="en-IN" sz="1800" b="0" i="0" dirty="0">
                <a:solidFill>
                  <a:srgbClr val="212529"/>
                </a:solidFill>
                <a:effectLst/>
                <a:highlight>
                  <a:srgbClr val="FFFFFF"/>
                </a:highlight>
              </a:rPr>
              <a:t> any hypothesis </a:t>
            </a:r>
            <a:r>
              <a:rPr lang="en-IN" sz="1800" b="1" i="0" dirty="0">
                <a:solidFill>
                  <a:srgbClr val="212529"/>
                </a:solidFill>
                <a:effectLst/>
                <a:highlight>
                  <a:srgbClr val="FFFFFF"/>
                </a:highlight>
              </a:rPr>
              <a:t>h</a:t>
            </a:r>
            <a:r>
              <a:rPr lang="en-IN" sz="1800" b="0" i="0" dirty="0">
                <a:solidFill>
                  <a:srgbClr val="212529"/>
                </a:solidFill>
                <a:effectLst/>
                <a:highlight>
                  <a:srgbClr val="FFFFFF"/>
                </a:highlight>
              </a:rPr>
              <a:t> for which h(x) != c(x)</a:t>
            </a:r>
          </a:p>
          <a:p>
            <a:pPr algn="l"/>
            <a:r>
              <a:rPr lang="en-IN" sz="2200" b="0" i="0" dirty="0">
                <a:solidFill>
                  <a:srgbClr val="212529"/>
                </a:solidFill>
                <a:effectLst/>
                <a:highlight>
                  <a:srgbClr val="FFFFFF"/>
                </a:highlight>
              </a:rPr>
              <a:t>Output the list of hypotheses in </a:t>
            </a:r>
            <a:r>
              <a:rPr lang="en-IN" sz="2200" b="0" i="0" dirty="0" err="1">
                <a:solidFill>
                  <a:srgbClr val="212529"/>
                </a:solidFill>
                <a:effectLst/>
                <a:highlight>
                  <a:srgbClr val="FFFFFF"/>
                </a:highlight>
              </a:rPr>
              <a:t>VersionSpace</a:t>
            </a:r>
            <a:r>
              <a:rPr lang="en-IN" sz="2200" b="0" i="0" dirty="0">
                <a:solidFill>
                  <a:srgbClr val="212529"/>
                </a:solidFill>
                <a:effectLst/>
                <a:highlight>
                  <a:srgbClr val="FFFFFF"/>
                </a:highlight>
              </a:rPr>
              <a:t>.</a:t>
            </a:r>
          </a:p>
          <a:p>
            <a:pPr marL="0" indent="0" algn="l">
              <a:buNone/>
            </a:pPr>
            <a:r>
              <a:rPr lang="en-IN" sz="2200" b="1" i="0" dirty="0">
                <a:solidFill>
                  <a:srgbClr val="212529"/>
                </a:solidFill>
                <a:effectLst/>
                <a:highlight>
                  <a:srgbClr val="FFFFFF"/>
                </a:highlight>
              </a:rPr>
              <a:t>Conclusion</a:t>
            </a:r>
          </a:p>
          <a:p>
            <a:pPr algn="l"/>
            <a:r>
              <a:rPr lang="en-IN" sz="2200" b="0" i="0" dirty="0">
                <a:solidFill>
                  <a:srgbClr val="212529"/>
                </a:solidFill>
                <a:effectLst/>
                <a:highlight>
                  <a:srgbClr val="FFFFFF"/>
                </a:highlight>
              </a:rPr>
              <a:t>The most suitable way to find a good hypothesis will be to start with both the directions, by taking the most general and the most specific boundaries. This approach is called a </a:t>
            </a:r>
            <a:r>
              <a:rPr lang="en-IN" sz="2200" b="1" i="0" dirty="0">
                <a:solidFill>
                  <a:srgbClr val="212529"/>
                </a:solidFill>
                <a:effectLst/>
                <a:highlight>
                  <a:srgbClr val="FFFFFF"/>
                </a:highlight>
              </a:rPr>
              <a:t>CANDIDATE-ELIMINATION</a:t>
            </a:r>
            <a:r>
              <a:rPr lang="en-IN" sz="2200" b="0" i="0" dirty="0">
                <a:solidFill>
                  <a:srgbClr val="212529"/>
                </a:solidFill>
                <a:effectLst/>
                <a:highlight>
                  <a:srgbClr val="FFFFFF"/>
                </a:highlight>
              </a:rPr>
              <a:t> Learning Algorithm. We will solve some nice examples in the next blog with all the help of the mentioned algorithms.</a:t>
            </a:r>
          </a:p>
          <a:p>
            <a:pPr marL="0" indent="0">
              <a:buNone/>
            </a:pPr>
            <a:br>
              <a:rPr lang="en-IN" dirty="0"/>
            </a:br>
            <a:br>
              <a:rPr lang="en-IN" dirty="0"/>
            </a:br>
            <a:endParaRPr lang="en-US" dirty="0"/>
          </a:p>
        </p:txBody>
      </p:sp>
    </p:spTree>
    <p:extLst>
      <p:ext uri="{BB962C8B-B14F-4D97-AF65-F5344CB8AC3E}">
        <p14:creationId xmlns:p14="http://schemas.microsoft.com/office/powerpoint/2010/main" val="10294432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2261276" y="197706"/>
            <a:ext cx="6740884" cy="461665"/>
          </a:xfrm>
          <a:prstGeom prst="rect">
            <a:avLst/>
          </a:prstGeom>
          <a:noFill/>
        </p:spPr>
        <p:txBody>
          <a:bodyPr wrap="none" rtlCol="0">
            <a:spAutoFit/>
          </a:bodyPr>
          <a:lstStyle/>
          <a:p>
            <a:r>
              <a:rPr lang="en-IN" sz="2400" b="1" dirty="0"/>
              <a:t>Version Space and Candidate Elimination Algorithm</a:t>
            </a:r>
            <a:endParaRPr lang="en-US" sz="2400" b="1" dirty="0"/>
          </a:p>
        </p:txBody>
      </p:sp>
      <p:sp>
        <p:nvSpPr>
          <p:cNvPr id="4" name="Content Placeholder 3">
            <a:extLst>
              <a:ext uri="{FF2B5EF4-FFF2-40B4-BE49-F238E27FC236}">
                <a16:creationId xmlns:a16="http://schemas.microsoft.com/office/drawing/2014/main" id="{2E8D967D-B47C-29ED-EE61-6053AB47915D}"/>
              </a:ext>
            </a:extLst>
          </p:cNvPr>
          <p:cNvSpPr>
            <a:spLocks noGrp="1"/>
          </p:cNvSpPr>
          <p:nvPr>
            <p:ph idx="1"/>
          </p:nvPr>
        </p:nvSpPr>
        <p:spPr/>
        <p:txBody>
          <a:bodyPr/>
          <a:lstStyle/>
          <a:p>
            <a:pPr>
              <a:buFont typeface="Arial" panose="020B0604020202020204" pitchFamily="34" charset="0"/>
              <a:buChar char="•"/>
            </a:pPr>
            <a:r>
              <a:rPr lang="en-IN" sz="2200" dirty="0"/>
              <a:t>What is Version Space?</a:t>
            </a:r>
          </a:p>
          <a:p>
            <a:pPr marL="0" indent="0">
              <a:buNone/>
            </a:pPr>
            <a:r>
              <a:rPr lang="en-IN" sz="2200" b="1" dirty="0"/>
              <a:t>Definition: </a:t>
            </a:r>
            <a:r>
              <a:rPr lang="en-IN" sz="2200" dirty="0"/>
              <a:t>The set of all hypotheses consistent with the training examples.</a:t>
            </a:r>
          </a:p>
          <a:p>
            <a:pPr marL="0" indent="0">
              <a:buNone/>
            </a:pPr>
            <a:r>
              <a:rPr lang="en-IN" sz="2200" b="1" dirty="0"/>
              <a:t>Purpose: </a:t>
            </a:r>
            <a:r>
              <a:rPr lang="en-IN" sz="2200" dirty="0"/>
              <a:t>Helps in identifying the best hypothesis by narrowing down the hypothesis space</a:t>
            </a:r>
          </a:p>
          <a:p>
            <a:pPr marL="0" indent="0">
              <a:buNone/>
            </a:pPr>
            <a:endParaRPr lang="en-IN" sz="2200" dirty="0"/>
          </a:p>
          <a:p>
            <a:pPr marL="0" indent="0">
              <a:buNone/>
            </a:pPr>
            <a:r>
              <a:rPr lang="en-IN" sz="2200" b="1" dirty="0"/>
              <a:t>Hypothesis Space and Version Space</a:t>
            </a:r>
          </a:p>
          <a:p>
            <a:pPr marL="742950" lvl="1" indent="-285750">
              <a:buFont typeface="Arial" panose="020B0604020202020204" pitchFamily="34" charset="0"/>
              <a:buChar char="•"/>
            </a:pPr>
            <a:r>
              <a:rPr lang="en-IN" sz="2200" dirty="0"/>
              <a:t>Explanation of hypothesis space: All possible hypotheses.</a:t>
            </a:r>
          </a:p>
          <a:p>
            <a:pPr marL="742950" lvl="1" indent="-285750">
              <a:buFont typeface="Arial" panose="020B0604020202020204" pitchFamily="34" charset="0"/>
              <a:buChar char="•"/>
            </a:pPr>
            <a:r>
              <a:rPr lang="en-IN" sz="2200" dirty="0"/>
              <a:t>Version space: Subset of hypothesis space consistent with training examples.</a:t>
            </a:r>
          </a:p>
          <a:p>
            <a:pPr marL="0" indent="0">
              <a:buNone/>
            </a:pPr>
            <a:endParaRPr lang="en-US" dirty="0"/>
          </a:p>
        </p:txBody>
      </p:sp>
    </p:spTree>
    <p:extLst>
      <p:ext uri="{BB962C8B-B14F-4D97-AF65-F5344CB8AC3E}">
        <p14:creationId xmlns:p14="http://schemas.microsoft.com/office/powerpoint/2010/main" val="3492498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2261276" y="197706"/>
            <a:ext cx="4347922" cy="461665"/>
          </a:xfrm>
          <a:prstGeom prst="rect">
            <a:avLst/>
          </a:prstGeom>
          <a:noFill/>
        </p:spPr>
        <p:txBody>
          <a:bodyPr wrap="none" rtlCol="0">
            <a:spAutoFit/>
          </a:bodyPr>
          <a:lstStyle/>
          <a:p>
            <a:r>
              <a:rPr lang="en-IN" sz="2400" b="1" dirty="0"/>
              <a:t>Candidate Elimination Algorithm</a:t>
            </a:r>
            <a:endParaRPr lang="en-US" sz="2400" b="1" dirty="0"/>
          </a:p>
        </p:txBody>
      </p:sp>
      <p:sp>
        <p:nvSpPr>
          <p:cNvPr id="5" name="Content Placeholder 4">
            <a:extLst>
              <a:ext uri="{FF2B5EF4-FFF2-40B4-BE49-F238E27FC236}">
                <a16:creationId xmlns:a16="http://schemas.microsoft.com/office/drawing/2014/main" id="{B1999A99-A0B7-233D-D112-0061DDEB1AFF}"/>
              </a:ext>
            </a:extLst>
          </p:cNvPr>
          <p:cNvSpPr>
            <a:spLocks noGrp="1"/>
          </p:cNvSpPr>
          <p:nvPr>
            <p:ph idx="1"/>
          </p:nvPr>
        </p:nvSpPr>
        <p:spPr>
          <a:xfrm>
            <a:off x="457200" y="1105930"/>
            <a:ext cx="8229600" cy="4525963"/>
          </a:xfrm>
        </p:spPr>
        <p:txBody>
          <a:bodyPr/>
          <a:lstStyle/>
          <a:p>
            <a:r>
              <a:rPr lang="en-IN" sz="2200" b="0" i="0" dirty="0">
                <a:solidFill>
                  <a:srgbClr val="273239"/>
                </a:solidFill>
                <a:effectLst/>
                <a:highlight>
                  <a:srgbClr val="FFFFFF"/>
                </a:highlight>
              </a:rPr>
              <a:t>The candidate elimination algorithm incrementally builds the version space given a hypothesis space H and a set E of examples.</a:t>
            </a:r>
          </a:p>
          <a:p>
            <a:r>
              <a:rPr lang="en-IN" sz="2200" b="0" i="0" dirty="0">
                <a:solidFill>
                  <a:srgbClr val="273239"/>
                </a:solidFill>
                <a:effectLst/>
                <a:highlight>
                  <a:srgbClr val="FFFFFF"/>
                </a:highlight>
              </a:rPr>
              <a:t>The examples are added one by one; each example possibly shrinks the version space by removing the hypotheses that are inconsistent with the example. </a:t>
            </a:r>
          </a:p>
          <a:p>
            <a:r>
              <a:rPr lang="en-IN" sz="2200" b="0" i="0" dirty="0">
                <a:solidFill>
                  <a:srgbClr val="273239"/>
                </a:solidFill>
                <a:effectLst/>
                <a:highlight>
                  <a:srgbClr val="FFFFFF"/>
                </a:highlight>
              </a:rPr>
              <a:t>The candidate elimination algorithm does this by updating the general and specific boundary for each new example. </a:t>
            </a:r>
          </a:p>
          <a:p>
            <a:pPr lvl="1" fontAlgn="base"/>
            <a:r>
              <a:rPr lang="en-IN" sz="1800" b="0" i="0" dirty="0">
                <a:solidFill>
                  <a:srgbClr val="273239"/>
                </a:solidFill>
                <a:effectLst/>
                <a:highlight>
                  <a:srgbClr val="FFFFFF"/>
                </a:highlight>
              </a:rPr>
              <a:t>You can consider this as an extended form of the Find-S algorithm.</a:t>
            </a:r>
          </a:p>
          <a:p>
            <a:pPr lvl="1" fontAlgn="base"/>
            <a:r>
              <a:rPr lang="en-IN" sz="1800" b="0" i="0" dirty="0">
                <a:solidFill>
                  <a:srgbClr val="273239"/>
                </a:solidFill>
                <a:effectLst/>
                <a:highlight>
                  <a:srgbClr val="FFFFFF"/>
                </a:highlight>
              </a:rPr>
              <a:t>Consider both positive and negative examples.</a:t>
            </a:r>
          </a:p>
          <a:p>
            <a:pPr lvl="1" fontAlgn="base"/>
            <a:r>
              <a:rPr lang="en-IN" sz="1800" b="0" i="0" dirty="0">
                <a:solidFill>
                  <a:srgbClr val="273239"/>
                </a:solidFill>
                <a:effectLst/>
                <a:highlight>
                  <a:srgbClr val="FFFFFF"/>
                </a:highlight>
              </a:rPr>
              <a:t>Actually, positive examples are used here as the Find-S algorithm (Basically they are generalizing from the specification).</a:t>
            </a:r>
          </a:p>
          <a:p>
            <a:pPr lvl="1" fontAlgn="base"/>
            <a:r>
              <a:rPr lang="en-IN" sz="1800" b="0" i="0" dirty="0">
                <a:solidFill>
                  <a:srgbClr val="273239"/>
                </a:solidFill>
                <a:effectLst/>
                <a:highlight>
                  <a:srgbClr val="FFFFFF"/>
                </a:highlight>
              </a:rPr>
              <a:t>While the negative example is specified in the generalizing form.</a:t>
            </a:r>
          </a:p>
          <a:p>
            <a:pPr lvl="1"/>
            <a:endParaRPr lang="en-US" dirty="0"/>
          </a:p>
        </p:txBody>
      </p:sp>
    </p:spTree>
    <p:extLst>
      <p:ext uri="{BB962C8B-B14F-4D97-AF65-F5344CB8AC3E}">
        <p14:creationId xmlns:p14="http://schemas.microsoft.com/office/powerpoint/2010/main" val="42281533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44776" y="85274"/>
            <a:ext cx="482604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2400" b="1" dirty="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dirty="0">
                <a:ln>
                  <a:noFill/>
                </a:ln>
                <a:solidFill>
                  <a:schemeClr val="tx1"/>
                </a:solidFill>
                <a:effectLst/>
                <a:ea typeface="Calibri" pitchFamily="34" charset="0"/>
                <a:cs typeface="Times New Roman" pitchFamily="18" charset="0"/>
              </a:rPr>
              <a:t>Matrix of  CO/PSO:</a:t>
            </a:r>
            <a:endParaRPr kumimoji="0" lang="en-US" sz="2800" i="0"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1" dirty="0">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2261276" y="197706"/>
            <a:ext cx="4347922" cy="461665"/>
          </a:xfrm>
          <a:prstGeom prst="rect">
            <a:avLst/>
          </a:prstGeom>
          <a:noFill/>
        </p:spPr>
        <p:txBody>
          <a:bodyPr wrap="none" rtlCol="0">
            <a:spAutoFit/>
          </a:bodyPr>
          <a:lstStyle/>
          <a:p>
            <a:r>
              <a:rPr lang="en-IN" sz="2400" b="1" dirty="0"/>
              <a:t>Candidate Elimination Algorithm</a:t>
            </a:r>
            <a:endParaRPr lang="en-US" sz="2400" b="1" dirty="0"/>
          </a:p>
        </p:txBody>
      </p:sp>
      <p:sp>
        <p:nvSpPr>
          <p:cNvPr id="4" name="Content Placeholder 3">
            <a:extLst>
              <a:ext uri="{FF2B5EF4-FFF2-40B4-BE49-F238E27FC236}">
                <a16:creationId xmlns:a16="http://schemas.microsoft.com/office/drawing/2014/main" id="{A268CAF0-4175-96F0-5492-15D89D3AE1C7}"/>
              </a:ext>
            </a:extLst>
          </p:cNvPr>
          <p:cNvSpPr>
            <a:spLocks noGrp="1"/>
          </p:cNvSpPr>
          <p:nvPr>
            <p:ph idx="1"/>
          </p:nvPr>
        </p:nvSpPr>
        <p:spPr/>
        <p:txBody>
          <a:bodyPr/>
          <a:lstStyle/>
          <a:p>
            <a:pPr marL="0" indent="0" algn="l" fontAlgn="base">
              <a:buNone/>
            </a:pPr>
            <a:r>
              <a:rPr lang="en-IN" sz="2200" b="1" i="0" dirty="0">
                <a:solidFill>
                  <a:srgbClr val="273239"/>
                </a:solidFill>
                <a:effectLst/>
                <a:highlight>
                  <a:srgbClr val="FFFFFF"/>
                </a:highlight>
              </a:rPr>
              <a:t>Terms Used: </a:t>
            </a:r>
            <a:r>
              <a:rPr lang="en-IN" sz="2200" b="0" i="0" dirty="0">
                <a:solidFill>
                  <a:srgbClr val="273239"/>
                </a:solidFill>
                <a:effectLst/>
                <a:highlight>
                  <a:srgbClr val="FFFFFF"/>
                </a:highlight>
              </a:rPr>
              <a:t> </a:t>
            </a:r>
          </a:p>
          <a:p>
            <a:pPr algn="l" fontAlgn="base">
              <a:buFont typeface="Arial" panose="020B0604020202020204" pitchFamily="34" charset="0"/>
              <a:buChar char="•"/>
            </a:pPr>
            <a:r>
              <a:rPr lang="en-IN" sz="2200" b="1" i="0" dirty="0">
                <a:solidFill>
                  <a:srgbClr val="273239"/>
                </a:solidFill>
                <a:effectLst/>
                <a:highlight>
                  <a:srgbClr val="FFFFFF"/>
                </a:highlight>
              </a:rPr>
              <a:t>Concept learning:</a:t>
            </a:r>
            <a:r>
              <a:rPr lang="en-IN" sz="2200" b="0" i="0" dirty="0">
                <a:solidFill>
                  <a:srgbClr val="273239"/>
                </a:solidFill>
                <a:effectLst/>
                <a:highlight>
                  <a:srgbClr val="FFFFFF"/>
                </a:highlight>
              </a:rPr>
              <a:t> Concept learning is basically the learning task of the machine (Learn by Train data)</a:t>
            </a:r>
          </a:p>
          <a:p>
            <a:pPr algn="l" fontAlgn="base">
              <a:buFont typeface="Arial" panose="020B0604020202020204" pitchFamily="34" charset="0"/>
              <a:buChar char="•"/>
            </a:pPr>
            <a:r>
              <a:rPr lang="en-IN" sz="2200" b="1" i="0" dirty="0">
                <a:solidFill>
                  <a:srgbClr val="273239"/>
                </a:solidFill>
                <a:effectLst/>
                <a:highlight>
                  <a:srgbClr val="FFFFFF"/>
                </a:highlight>
              </a:rPr>
              <a:t>General Hypothesis: </a:t>
            </a:r>
            <a:r>
              <a:rPr lang="en-IN" sz="2200" b="0" i="0" dirty="0">
                <a:solidFill>
                  <a:srgbClr val="273239"/>
                </a:solidFill>
                <a:effectLst/>
                <a:highlight>
                  <a:srgbClr val="FFFFFF"/>
                </a:highlight>
              </a:rPr>
              <a:t>Not Specifying features to learn the machine.</a:t>
            </a:r>
          </a:p>
          <a:p>
            <a:pPr algn="l" fontAlgn="base">
              <a:buFont typeface="Arial" panose="020B0604020202020204" pitchFamily="34" charset="0"/>
              <a:buChar char="•"/>
            </a:pPr>
            <a:r>
              <a:rPr lang="en-IN" sz="2200" b="1" i="0" dirty="0">
                <a:solidFill>
                  <a:srgbClr val="273239"/>
                </a:solidFill>
                <a:effectLst/>
                <a:highlight>
                  <a:srgbClr val="FFFFFF"/>
                </a:highlight>
              </a:rPr>
              <a:t>G = {‘?’, ‘?’,’?’,’?’…}: </a:t>
            </a:r>
            <a:r>
              <a:rPr lang="en-IN" sz="2200" b="0" i="0" dirty="0">
                <a:solidFill>
                  <a:srgbClr val="273239"/>
                </a:solidFill>
                <a:effectLst/>
                <a:highlight>
                  <a:srgbClr val="FFFFFF"/>
                </a:highlight>
              </a:rPr>
              <a:t>Number of attributes</a:t>
            </a:r>
          </a:p>
          <a:p>
            <a:pPr algn="l" fontAlgn="base">
              <a:buFont typeface="Arial" panose="020B0604020202020204" pitchFamily="34" charset="0"/>
              <a:buChar char="•"/>
            </a:pPr>
            <a:r>
              <a:rPr lang="en-IN" sz="2200" b="1" i="0" dirty="0">
                <a:solidFill>
                  <a:srgbClr val="273239"/>
                </a:solidFill>
                <a:effectLst/>
                <a:highlight>
                  <a:srgbClr val="FFFFFF"/>
                </a:highlight>
              </a:rPr>
              <a:t>Specific Hypothesis:</a:t>
            </a:r>
            <a:r>
              <a:rPr lang="en-IN" sz="2200" b="0" i="0" dirty="0">
                <a:solidFill>
                  <a:srgbClr val="273239"/>
                </a:solidFill>
                <a:effectLst/>
                <a:highlight>
                  <a:srgbClr val="FFFFFF"/>
                </a:highlight>
              </a:rPr>
              <a:t> Specifying features to learn machine (Specific feature)</a:t>
            </a:r>
          </a:p>
          <a:p>
            <a:pPr algn="l" fontAlgn="base">
              <a:buFont typeface="Arial" panose="020B0604020202020204" pitchFamily="34" charset="0"/>
              <a:buChar char="•"/>
            </a:pPr>
            <a:r>
              <a:rPr lang="en-IN" sz="2200" b="1" i="0" dirty="0">
                <a:solidFill>
                  <a:srgbClr val="273239"/>
                </a:solidFill>
                <a:effectLst/>
                <a:highlight>
                  <a:srgbClr val="FFFFFF"/>
                </a:highlight>
              </a:rPr>
              <a:t>S= {‘</a:t>
            </a:r>
            <a:r>
              <a:rPr lang="en-IN" sz="2200" b="1" i="0" dirty="0" err="1">
                <a:solidFill>
                  <a:srgbClr val="273239"/>
                </a:solidFill>
                <a:effectLst/>
                <a:highlight>
                  <a:srgbClr val="FFFFFF"/>
                </a:highlight>
              </a:rPr>
              <a:t>pi’,’pi’,’pi</a:t>
            </a:r>
            <a:r>
              <a:rPr lang="en-IN" sz="2200" b="1" i="0" dirty="0">
                <a:solidFill>
                  <a:srgbClr val="273239"/>
                </a:solidFill>
                <a:effectLst/>
                <a:highlight>
                  <a:srgbClr val="FFFFFF"/>
                </a:highlight>
              </a:rPr>
              <a:t>’…}: The number</a:t>
            </a:r>
            <a:r>
              <a:rPr lang="en-IN" sz="2200" b="0" i="0" dirty="0">
                <a:solidFill>
                  <a:srgbClr val="273239"/>
                </a:solidFill>
                <a:effectLst/>
                <a:highlight>
                  <a:srgbClr val="FFFFFF"/>
                </a:highlight>
              </a:rPr>
              <a:t> of pi depends on a number of attributes.</a:t>
            </a:r>
          </a:p>
          <a:p>
            <a:pPr algn="l" fontAlgn="base">
              <a:buFont typeface="Arial" panose="020B0604020202020204" pitchFamily="34" charset="0"/>
              <a:buChar char="•"/>
            </a:pPr>
            <a:r>
              <a:rPr lang="en-IN" sz="2200" b="1" i="0" dirty="0">
                <a:solidFill>
                  <a:srgbClr val="273239"/>
                </a:solidFill>
                <a:effectLst/>
                <a:highlight>
                  <a:srgbClr val="FFFFFF"/>
                </a:highlight>
              </a:rPr>
              <a:t>Version Space:</a:t>
            </a:r>
            <a:r>
              <a:rPr lang="en-IN" sz="2200" b="0" i="0" dirty="0">
                <a:solidFill>
                  <a:srgbClr val="273239"/>
                </a:solidFill>
                <a:effectLst/>
                <a:highlight>
                  <a:srgbClr val="FFFFFF"/>
                </a:highlight>
              </a:rPr>
              <a:t> It is an intermediate of general hypothesis and Specific hypothesis. It not only just writes one hypothesis but a set of all possible hypotheses based on training data-set</a:t>
            </a:r>
          </a:p>
          <a:p>
            <a:endParaRPr lang="en-US" dirty="0"/>
          </a:p>
        </p:txBody>
      </p:sp>
    </p:spTree>
    <p:extLst>
      <p:ext uri="{BB962C8B-B14F-4D97-AF65-F5344CB8AC3E}">
        <p14:creationId xmlns:p14="http://schemas.microsoft.com/office/powerpoint/2010/main" val="31112038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2261276" y="197706"/>
            <a:ext cx="4347922" cy="461665"/>
          </a:xfrm>
          <a:prstGeom prst="rect">
            <a:avLst/>
          </a:prstGeom>
          <a:noFill/>
        </p:spPr>
        <p:txBody>
          <a:bodyPr wrap="none" rtlCol="0">
            <a:spAutoFit/>
          </a:bodyPr>
          <a:lstStyle/>
          <a:p>
            <a:r>
              <a:rPr lang="en-IN" sz="2400" b="1" dirty="0"/>
              <a:t>Candidate Elimination Algorithm</a:t>
            </a:r>
            <a:endParaRPr lang="en-US" sz="2400" b="1" dirty="0"/>
          </a:p>
        </p:txBody>
      </p:sp>
      <p:sp>
        <p:nvSpPr>
          <p:cNvPr id="7" name="TextBox 6">
            <a:extLst>
              <a:ext uri="{FF2B5EF4-FFF2-40B4-BE49-F238E27FC236}">
                <a16:creationId xmlns:a16="http://schemas.microsoft.com/office/drawing/2014/main" id="{4F422AC9-0766-1F6E-E8DB-60CB07F09116}"/>
              </a:ext>
            </a:extLst>
          </p:cNvPr>
          <p:cNvSpPr txBox="1"/>
          <p:nvPr/>
        </p:nvSpPr>
        <p:spPr>
          <a:xfrm>
            <a:off x="345988" y="1786743"/>
            <a:ext cx="8056607" cy="3816429"/>
          </a:xfrm>
          <a:prstGeom prst="rect">
            <a:avLst/>
          </a:prstGeom>
          <a:noFill/>
        </p:spPr>
        <p:txBody>
          <a:bodyPr wrap="square">
            <a:spAutoFit/>
          </a:bodyPr>
          <a:lstStyle/>
          <a:p>
            <a:r>
              <a:rPr lang="en-IN" sz="2200" b="1" dirty="0">
                <a:effectLst/>
              </a:rPr>
              <a:t>Algorithm</a:t>
            </a:r>
          </a:p>
          <a:p>
            <a:r>
              <a:rPr lang="en-IN" sz="2200" b="1" dirty="0">
                <a:effectLst/>
              </a:rPr>
              <a:t>Step1: </a:t>
            </a:r>
            <a:r>
              <a:rPr lang="en-IN" sz="2200" dirty="0"/>
              <a:t>Load Data set </a:t>
            </a:r>
          </a:p>
          <a:p>
            <a:r>
              <a:rPr lang="en-IN" sz="2200" b="1" dirty="0">
                <a:effectLst/>
              </a:rPr>
              <a:t>Step2: </a:t>
            </a:r>
            <a:r>
              <a:rPr lang="en-IN" sz="2200" dirty="0"/>
              <a:t>Initialize General Hypothesis and Specific Hypothesis.</a:t>
            </a:r>
          </a:p>
          <a:p>
            <a:r>
              <a:rPr lang="en-IN" sz="2200" dirty="0"/>
              <a:t> </a:t>
            </a:r>
            <a:r>
              <a:rPr lang="en-IN" sz="2200" b="1" dirty="0">
                <a:effectLst/>
              </a:rPr>
              <a:t>Step3:</a:t>
            </a:r>
            <a:r>
              <a:rPr lang="en-IN" sz="2200" b="1" dirty="0"/>
              <a:t> </a:t>
            </a:r>
            <a:r>
              <a:rPr lang="en-IN" sz="2200" dirty="0"/>
              <a:t>For each training example </a:t>
            </a:r>
          </a:p>
          <a:p>
            <a:r>
              <a:rPr lang="en-IN" sz="2200" b="1" dirty="0">
                <a:effectLst/>
              </a:rPr>
              <a:t>Step4:</a:t>
            </a:r>
            <a:r>
              <a:rPr lang="en-IN" sz="2200" b="1" dirty="0"/>
              <a:t> </a:t>
            </a:r>
            <a:r>
              <a:rPr lang="en-IN" sz="2200" dirty="0"/>
              <a:t>If example is positive example </a:t>
            </a:r>
          </a:p>
          <a:p>
            <a:r>
              <a:rPr lang="en-IN" sz="2200" dirty="0"/>
              <a:t>		if </a:t>
            </a:r>
            <a:r>
              <a:rPr lang="en-IN" sz="2200" dirty="0" err="1"/>
              <a:t>attribute_value</a:t>
            </a:r>
            <a:r>
              <a:rPr lang="en-IN" sz="2200" dirty="0"/>
              <a:t> == </a:t>
            </a:r>
            <a:r>
              <a:rPr lang="en-IN" sz="2200" dirty="0" err="1"/>
              <a:t>hypothesis_value</a:t>
            </a:r>
            <a:r>
              <a:rPr lang="en-IN" sz="2200" dirty="0"/>
              <a:t>:</a:t>
            </a:r>
          </a:p>
          <a:p>
            <a:r>
              <a:rPr lang="en-IN" sz="2200" dirty="0"/>
              <a:t>			 Do nothing </a:t>
            </a:r>
          </a:p>
          <a:p>
            <a:r>
              <a:rPr lang="en-IN" sz="2200" dirty="0"/>
              <a:t>		else: replace attribute value with '?’ </a:t>
            </a:r>
          </a:p>
          <a:p>
            <a:r>
              <a:rPr lang="en-IN" sz="2200" dirty="0"/>
              <a:t>		(Basically generalizing it) </a:t>
            </a:r>
          </a:p>
          <a:p>
            <a:r>
              <a:rPr lang="en-IN" sz="2200" b="1" dirty="0">
                <a:effectLst/>
              </a:rPr>
              <a:t>Step5:</a:t>
            </a:r>
            <a:r>
              <a:rPr lang="en-IN" sz="2200" b="1" dirty="0"/>
              <a:t> </a:t>
            </a:r>
            <a:r>
              <a:rPr lang="en-IN" sz="2200" dirty="0"/>
              <a:t>If example is Negative example Make generalize hypothesis more specific.</a:t>
            </a:r>
            <a:endParaRPr lang="en-US" sz="2200" dirty="0"/>
          </a:p>
        </p:txBody>
      </p:sp>
    </p:spTree>
    <p:extLst>
      <p:ext uri="{BB962C8B-B14F-4D97-AF65-F5344CB8AC3E}">
        <p14:creationId xmlns:p14="http://schemas.microsoft.com/office/powerpoint/2010/main" val="35658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66858-ACAF-9112-E833-F6545E6D1764}"/>
              </a:ext>
            </a:extLst>
          </p:cNvPr>
          <p:cNvSpPr txBox="1"/>
          <p:nvPr/>
        </p:nvSpPr>
        <p:spPr>
          <a:xfrm>
            <a:off x="2261276" y="197706"/>
            <a:ext cx="4347922" cy="461665"/>
          </a:xfrm>
          <a:prstGeom prst="rect">
            <a:avLst/>
          </a:prstGeom>
          <a:noFill/>
        </p:spPr>
        <p:txBody>
          <a:bodyPr wrap="none" rtlCol="0">
            <a:spAutoFit/>
          </a:bodyPr>
          <a:lstStyle/>
          <a:p>
            <a:r>
              <a:rPr lang="en-IN" sz="2400" b="1" dirty="0"/>
              <a:t>Candidate Elimination Algorithm</a:t>
            </a:r>
            <a:endParaRPr lang="en-US" sz="2400" b="1" dirty="0"/>
          </a:p>
        </p:txBody>
      </p:sp>
      <p:sp>
        <p:nvSpPr>
          <p:cNvPr id="5" name="TextBox 4">
            <a:extLst>
              <a:ext uri="{FF2B5EF4-FFF2-40B4-BE49-F238E27FC236}">
                <a16:creationId xmlns:a16="http://schemas.microsoft.com/office/drawing/2014/main" id="{849C6E61-848A-8875-26DE-DE7F2E234B0B}"/>
              </a:ext>
            </a:extLst>
          </p:cNvPr>
          <p:cNvSpPr txBox="1"/>
          <p:nvPr/>
        </p:nvSpPr>
        <p:spPr>
          <a:xfrm>
            <a:off x="556054" y="1060787"/>
            <a:ext cx="6311213" cy="646331"/>
          </a:xfrm>
          <a:prstGeom prst="rect">
            <a:avLst/>
          </a:prstGeom>
          <a:noFill/>
        </p:spPr>
        <p:txBody>
          <a:bodyPr wrap="square">
            <a:spAutoFit/>
          </a:bodyPr>
          <a:lstStyle/>
          <a:p>
            <a:pPr algn="l" fontAlgn="base"/>
            <a:r>
              <a:rPr lang="en-IN" b="1" i="0" dirty="0">
                <a:solidFill>
                  <a:srgbClr val="273239"/>
                </a:solidFill>
                <a:effectLst/>
                <a:highlight>
                  <a:srgbClr val="FFFFFF"/>
                </a:highlight>
                <a:latin typeface="Nunito" pitchFamily="2" charset="77"/>
              </a:rPr>
              <a:t>Example:</a:t>
            </a:r>
            <a:endParaRPr lang="en-IN" b="0" i="0" dirty="0">
              <a:solidFill>
                <a:srgbClr val="273239"/>
              </a:solidFill>
              <a:effectLst/>
              <a:highlight>
                <a:srgbClr val="FFFFFF"/>
              </a:highlight>
              <a:latin typeface="Nunito" pitchFamily="2" charset="77"/>
            </a:endParaRPr>
          </a:p>
          <a:p>
            <a:pPr algn="l" fontAlgn="base"/>
            <a:r>
              <a:rPr lang="en-IN" b="1" i="0" dirty="0">
                <a:solidFill>
                  <a:srgbClr val="273239"/>
                </a:solidFill>
                <a:effectLst/>
                <a:highlight>
                  <a:srgbClr val="FFFFFF"/>
                </a:highlight>
                <a:latin typeface="Nunito" pitchFamily="2" charset="77"/>
              </a:rPr>
              <a:t>Consider the dataset given below:</a:t>
            </a:r>
            <a:endParaRPr lang="en-IN" b="0" i="0" dirty="0">
              <a:solidFill>
                <a:srgbClr val="273239"/>
              </a:solidFill>
              <a:effectLst/>
              <a:highlight>
                <a:srgbClr val="FFFFFF"/>
              </a:highlight>
              <a:latin typeface="Nunito" pitchFamily="2" charset="77"/>
            </a:endParaRPr>
          </a:p>
        </p:txBody>
      </p:sp>
      <p:pic>
        <p:nvPicPr>
          <p:cNvPr id="5124" name="Picture 4" descr="Lightbox">
            <a:extLst>
              <a:ext uri="{FF2B5EF4-FFF2-40B4-BE49-F238E27FC236}">
                <a16:creationId xmlns:a16="http://schemas.microsoft.com/office/drawing/2014/main" id="{3A79C7EB-34DA-12E7-88AF-3444A9B77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286000"/>
            <a:ext cx="63246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161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DE4B6-AE4D-46D2-5F24-F3D51B0C85CE}"/>
              </a:ext>
            </a:extLst>
          </p:cNvPr>
          <p:cNvSpPr>
            <a:spLocks noGrp="1"/>
          </p:cNvSpPr>
          <p:nvPr>
            <p:ph idx="1"/>
          </p:nvPr>
        </p:nvSpPr>
        <p:spPr>
          <a:xfrm>
            <a:off x="457200" y="1149489"/>
            <a:ext cx="8229600" cy="5214242"/>
          </a:xfrm>
        </p:spPr>
        <p:txBody>
          <a:bodyPr/>
          <a:lstStyle/>
          <a:p>
            <a:pPr marL="0" indent="0">
              <a:buNone/>
            </a:pPr>
            <a:r>
              <a:rPr lang="en-IN" sz="2200" b="1" i="0" dirty="0">
                <a:solidFill>
                  <a:srgbClr val="273239"/>
                </a:solidFill>
                <a:effectLst/>
                <a:highlight>
                  <a:srgbClr val="FFFFFF"/>
                </a:highlight>
              </a:rPr>
              <a:t>Algorithmic steps</a:t>
            </a:r>
            <a:r>
              <a:rPr lang="en-IN" b="1" i="0" dirty="0">
                <a:solidFill>
                  <a:srgbClr val="273239"/>
                </a:solidFill>
                <a:effectLst/>
                <a:highlight>
                  <a:srgbClr val="FFFFFF"/>
                </a:highlight>
              </a:rPr>
              <a:t>:</a:t>
            </a:r>
          </a:p>
          <a:p>
            <a:pPr marL="0" indent="0">
              <a:buNone/>
            </a:pPr>
            <a:r>
              <a:rPr lang="en-IN" sz="2000" b="1" dirty="0">
                <a:effectLst/>
              </a:rPr>
              <a:t>Initially : </a:t>
            </a:r>
            <a:r>
              <a:rPr lang="en-IN" sz="2000" dirty="0"/>
              <a:t>G =</a:t>
            </a:r>
            <a:r>
              <a:rPr lang="en-IN" sz="2000" b="1" dirty="0">
                <a:effectLst/>
              </a:rPr>
              <a:t> </a:t>
            </a:r>
            <a:r>
              <a:rPr lang="en-IN" sz="2000" dirty="0"/>
              <a:t>[[?, ?, ?, ?, ?, ?], [?, ?, ?, ?, ?, ?], [?, ?, ?, ?, ?, ?], [?, ?, ?, ?, ?, ?], [?, ?, ?, ?, ?, ?], [?, ?, ?, ?, ?, ?]] S = [Null, Null, Null, Null, Null, Null]</a:t>
            </a:r>
          </a:p>
          <a:p>
            <a:pPr marL="0" indent="0">
              <a:buNone/>
            </a:pPr>
            <a:r>
              <a:rPr lang="en-IN" sz="2000" dirty="0"/>
              <a:t> </a:t>
            </a:r>
            <a:r>
              <a:rPr lang="en-IN" sz="2000" b="1" dirty="0">
                <a:effectLst/>
              </a:rPr>
              <a:t>For instance 1 : </a:t>
            </a:r>
            <a:r>
              <a:rPr lang="en-IN" sz="2000" dirty="0"/>
              <a:t>&lt;'</a:t>
            </a:r>
            <a:r>
              <a:rPr lang="en-IN" sz="2000" dirty="0" err="1"/>
              <a:t>sunny','warm','normal','strong','warm</a:t>
            </a:r>
            <a:r>
              <a:rPr lang="en-IN" sz="2000" dirty="0"/>
              <a:t> ','same'&gt; and positive output. G1 = G S1 = ['</a:t>
            </a:r>
            <a:r>
              <a:rPr lang="en-IN" sz="2000" dirty="0" err="1"/>
              <a:t>sunny','warm','normal','strong','warm</a:t>
            </a:r>
            <a:r>
              <a:rPr lang="en-IN" sz="2000" dirty="0"/>
              <a:t> ','same'] </a:t>
            </a:r>
            <a:r>
              <a:rPr lang="en-IN" sz="2000" b="1" dirty="0">
                <a:effectLst/>
              </a:rPr>
              <a:t>For instance 2 :</a:t>
            </a:r>
            <a:r>
              <a:rPr lang="en-IN" sz="2000" dirty="0"/>
              <a:t> &lt;'</a:t>
            </a:r>
            <a:r>
              <a:rPr lang="en-IN" sz="2000" dirty="0" err="1"/>
              <a:t>sunny','warm','high','strong','warm</a:t>
            </a:r>
            <a:r>
              <a:rPr lang="en-IN" sz="2000" dirty="0"/>
              <a:t> ','same'&gt; and positive output. G2 = G S2 = ['</a:t>
            </a:r>
            <a:r>
              <a:rPr lang="en-IN" sz="2000" dirty="0" err="1"/>
              <a:t>sunny','warm',?,'strong','warm</a:t>
            </a:r>
            <a:r>
              <a:rPr lang="en-IN" sz="2000" dirty="0"/>
              <a:t> ','same’] </a:t>
            </a:r>
          </a:p>
          <a:p>
            <a:pPr marL="0" indent="0">
              <a:buNone/>
            </a:pPr>
            <a:r>
              <a:rPr lang="en-IN" sz="2000" b="1" dirty="0">
                <a:effectLst/>
              </a:rPr>
              <a:t>For instance 3 :</a:t>
            </a:r>
            <a:r>
              <a:rPr lang="en-IN" sz="2000" dirty="0"/>
              <a:t> &lt;'</a:t>
            </a:r>
            <a:r>
              <a:rPr lang="en-IN" sz="2000" dirty="0" err="1"/>
              <a:t>rainy','cold','high','strong','warm</a:t>
            </a:r>
            <a:r>
              <a:rPr lang="en-IN" sz="2000" dirty="0"/>
              <a:t> ','change'&gt; and negative output. G3 = [['sunny', ?, ?, ?, ?, ?], [?, 'warm', ?, ?, ?, ?], [?, ?, ?, ?, ?, ?], [?, ?, ?, ?, ?, ?], [?, ?, ?, ?, ?, ?], [?, ?, ?, ?, ?, 'same']] S3 = S2 </a:t>
            </a:r>
          </a:p>
          <a:p>
            <a:pPr marL="0" indent="0">
              <a:buNone/>
            </a:pPr>
            <a:r>
              <a:rPr lang="en-IN" sz="2000" b="1" dirty="0">
                <a:effectLst/>
              </a:rPr>
              <a:t>For instance 4 :</a:t>
            </a:r>
            <a:r>
              <a:rPr lang="en-IN" sz="2000" dirty="0"/>
              <a:t> &lt;'</a:t>
            </a:r>
            <a:r>
              <a:rPr lang="en-IN" sz="2000" dirty="0" err="1"/>
              <a:t>sunny','warm','high','strong','cool','change</a:t>
            </a:r>
            <a:r>
              <a:rPr lang="en-IN" sz="2000" dirty="0"/>
              <a:t>'&gt; and positive output. G4 = G3 S4 = ['</a:t>
            </a:r>
            <a:r>
              <a:rPr lang="en-IN" sz="2000" dirty="0" err="1"/>
              <a:t>sunny','warm',?,'strong</a:t>
            </a:r>
            <a:r>
              <a:rPr lang="en-IN" sz="2000" dirty="0"/>
              <a:t>', ?, ?] </a:t>
            </a:r>
          </a:p>
          <a:p>
            <a:pPr marL="0" indent="0">
              <a:buNone/>
            </a:pPr>
            <a:r>
              <a:rPr lang="en-IN" sz="2000" dirty="0"/>
              <a:t>At last, by synchronizing the G4 and S4 algorithm produce the output.</a:t>
            </a:r>
          </a:p>
          <a:p>
            <a:pPr marL="0" indent="0">
              <a:buNone/>
            </a:pPr>
            <a:r>
              <a:rPr lang="en-IN" sz="2000" b="1" dirty="0"/>
              <a:t>G = [['sunny', ?, ?, ?, ?, ?], [?, 'warm', ?, ?, ?, ?]] S = ['</a:t>
            </a:r>
            <a:r>
              <a:rPr lang="en-IN" sz="2000" b="1" dirty="0" err="1"/>
              <a:t>sunny','warm',?,'strong</a:t>
            </a:r>
            <a:r>
              <a:rPr lang="en-IN" sz="2000" b="1" dirty="0"/>
              <a:t>', ?, ?]</a:t>
            </a:r>
            <a:endParaRPr lang="en-US" sz="2000" b="1" dirty="0"/>
          </a:p>
        </p:txBody>
      </p:sp>
      <p:sp>
        <p:nvSpPr>
          <p:cNvPr id="3" name="TextBox 2">
            <a:extLst>
              <a:ext uri="{FF2B5EF4-FFF2-40B4-BE49-F238E27FC236}">
                <a16:creationId xmlns:a16="http://schemas.microsoft.com/office/drawing/2014/main" id="{B3BC6499-13D9-2CE7-8776-0E8595551AD8}"/>
              </a:ext>
            </a:extLst>
          </p:cNvPr>
          <p:cNvSpPr txBox="1"/>
          <p:nvPr/>
        </p:nvSpPr>
        <p:spPr>
          <a:xfrm>
            <a:off x="2706123" y="197706"/>
            <a:ext cx="4347922" cy="461665"/>
          </a:xfrm>
          <a:prstGeom prst="rect">
            <a:avLst/>
          </a:prstGeom>
          <a:noFill/>
        </p:spPr>
        <p:txBody>
          <a:bodyPr wrap="none" rtlCol="0">
            <a:spAutoFit/>
          </a:bodyPr>
          <a:lstStyle/>
          <a:p>
            <a:r>
              <a:rPr lang="en-IN" sz="2400" b="1" dirty="0"/>
              <a:t>Candidate Elimination Algorithm</a:t>
            </a:r>
            <a:endParaRPr lang="en-US" sz="2400" b="1" dirty="0"/>
          </a:p>
        </p:txBody>
      </p:sp>
    </p:spTree>
    <p:extLst>
      <p:ext uri="{BB962C8B-B14F-4D97-AF65-F5344CB8AC3E}">
        <p14:creationId xmlns:p14="http://schemas.microsoft.com/office/powerpoint/2010/main" val="6562770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4102438" y="197706"/>
            <a:ext cx="1964320" cy="461665"/>
          </a:xfrm>
          <a:prstGeom prst="rect">
            <a:avLst/>
          </a:prstGeom>
          <a:noFill/>
        </p:spPr>
        <p:txBody>
          <a:bodyPr wrap="none" rtlCol="0">
            <a:spAutoFit/>
          </a:bodyPr>
          <a:lstStyle/>
          <a:p>
            <a:r>
              <a:rPr lang="en-IN" sz="2400" b="1" dirty="0"/>
              <a:t>Inductive Bias</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4525963"/>
          </a:xfrm>
        </p:spPr>
        <p:txBody>
          <a:bodyPr/>
          <a:lstStyle/>
          <a:p>
            <a:r>
              <a:rPr lang="en-IN" sz="2200" b="0" i="0" dirty="0">
                <a:solidFill>
                  <a:srgbClr val="273239"/>
                </a:solidFill>
                <a:effectLst/>
                <a:highlight>
                  <a:srgbClr val="FFFFFF"/>
                </a:highlight>
              </a:rPr>
              <a:t>Inductive bias can be defined as the set of assumptions or biases that a learning algorithm employs to make predictions on unseen data based on its training data. </a:t>
            </a:r>
          </a:p>
          <a:p>
            <a:r>
              <a:rPr lang="en-IN" sz="2200" b="0" i="0" dirty="0">
                <a:solidFill>
                  <a:srgbClr val="273239"/>
                </a:solidFill>
                <a:effectLst/>
                <a:highlight>
                  <a:srgbClr val="FFFFFF"/>
                </a:highlight>
              </a:rPr>
              <a:t>These assumptions are inherent in the algorithm’s design and serve as a foundation for learning and generalization.</a:t>
            </a:r>
          </a:p>
          <a:p>
            <a:r>
              <a:rPr lang="en-IN" sz="2200" b="0" i="0" dirty="0">
                <a:solidFill>
                  <a:srgbClr val="273239"/>
                </a:solidFill>
                <a:effectLst/>
                <a:highlight>
                  <a:srgbClr val="FFFFFF"/>
                </a:highlight>
              </a:rPr>
              <a:t>The inductive bias of an algorithm influences how it selects a hypothesis (a possible explanation or model) from the hypothesis space (the set of all possible hypotheses) that best fits the training data.</a:t>
            </a:r>
          </a:p>
          <a:p>
            <a:r>
              <a:rPr lang="en-IN" sz="2200" b="0" i="0" dirty="0">
                <a:solidFill>
                  <a:srgbClr val="273239"/>
                </a:solidFill>
                <a:effectLst/>
                <a:highlight>
                  <a:srgbClr val="FFFFFF"/>
                </a:highlight>
              </a:rPr>
              <a:t> It helps the algorithm navigate the trade-off between fitting the training data perfectly (overfitting) and generalizing well to unseen data (underfitting).</a:t>
            </a:r>
            <a:endParaRPr lang="en-US" sz="2200" dirty="0"/>
          </a:p>
        </p:txBody>
      </p:sp>
    </p:spTree>
    <p:extLst>
      <p:ext uri="{BB962C8B-B14F-4D97-AF65-F5344CB8AC3E}">
        <p14:creationId xmlns:p14="http://schemas.microsoft.com/office/powerpoint/2010/main" val="2837153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4102438" y="197706"/>
            <a:ext cx="1964320" cy="461665"/>
          </a:xfrm>
          <a:prstGeom prst="rect">
            <a:avLst/>
          </a:prstGeom>
          <a:noFill/>
        </p:spPr>
        <p:txBody>
          <a:bodyPr wrap="none" rtlCol="0">
            <a:spAutoFit/>
          </a:bodyPr>
          <a:lstStyle/>
          <a:p>
            <a:r>
              <a:rPr lang="en-IN" sz="2400" b="1" dirty="0"/>
              <a:t>Inductive Bias</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4525963"/>
          </a:xfrm>
        </p:spPr>
        <p:txBody>
          <a:bodyPr/>
          <a:lstStyle/>
          <a:p>
            <a:pPr marL="0" indent="0">
              <a:buNone/>
            </a:pPr>
            <a:r>
              <a:rPr lang="en-IN" sz="2200" b="1" i="0" dirty="0">
                <a:solidFill>
                  <a:srgbClr val="273239"/>
                </a:solidFill>
                <a:effectLst/>
                <a:highlight>
                  <a:srgbClr val="FFFFFF"/>
                </a:highlight>
              </a:rPr>
              <a:t>Types of Inductive Bias:</a:t>
            </a:r>
          </a:p>
          <a:p>
            <a:pPr algn="l" rtl="0" fontAlgn="base"/>
            <a:r>
              <a:rPr lang="en-IN" sz="2000" b="0" i="0" dirty="0">
                <a:solidFill>
                  <a:srgbClr val="273239"/>
                </a:solidFill>
                <a:effectLst/>
                <a:highlight>
                  <a:srgbClr val="FFFFFF"/>
                </a:highlight>
              </a:rPr>
              <a:t>Inductive bias can manifest in various forms, depending on the algorithm and its underlying assumptions. Some common types of inductive bias include:</a:t>
            </a:r>
          </a:p>
          <a:p>
            <a:pPr algn="l" fontAlgn="base">
              <a:buFont typeface="+mj-lt"/>
              <a:buAutoNum type="arabicPeriod"/>
            </a:pPr>
            <a:r>
              <a:rPr lang="en-IN" sz="2000" b="1" i="0" dirty="0">
                <a:solidFill>
                  <a:srgbClr val="273239"/>
                </a:solidFill>
                <a:effectLst/>
                <a:highlight>
                  <a:srgbClr val="FFFFFF"/>
                </a:highlight>
              </a:rPr>
              <a:t>Bias towards simpler explanations</a:t>
            </a:r>
            <a:r>
              <a:rPr lang="en-IN" sz="2000" b="0" i="0" dirty="0">
                <a:solidFill>
                  <a:srgbClr val="273239"/>
                </a:solidFill>
                <a:effectLst/>
                <a:highlight>
                  <a:srgbClr val="FFFFFF"/>
                </a:highlight>
              </a:rPr>
              <a:t>: Many machine learning algorithms, such as decision trees and linear models, have a bias towards simpler hypotheses. They prefer explanations that are more parsimonious and less complex, as these are often more likely to generalize well to unseen data.</a:t>
            </a:r>
          </a:p>
          <a:p>
            <a:pPr algn="l" fontAlgn="base">
              <a:buFont typeface="+mj-lt"/>
              <a:buAutoNum type="arabicPeriod" startAt="2"/>
            </a:pPr>
            <a:r>
              <a:rPr lang="en-IN" sz="2000" b="1" i="0" dirty="0">
                <a:solidFill>
                  <a:srgbClr val="273239"/>
                </a:solidFill>
                <a:effectLst/>
                <a:highlight>
                  <a:srgbClr val="FFFFFF"/>
                </a:highlight>
              </a:rPr>
              <a:t>Bias towards smoother functions</a:t>
            </a:r>
            <a:r>
              <a:rPr lang="en-IN" sz="2000" b="0" i="0" dirty="0">
                <a:solidFill>
                  <a:srgbClr val="273239"/>
                </a:solidFill>
                <a:effectLst/>
                <a:highlight>
                  <a:srgbClr val="FFFFFF"/>
                </a:highlight>
              </a:rPr>
              <a:t>: Algorithms like kernel methods or Gaussian processes have a bias towards smoother functions. They assume that </a:t>
            </a:r>
            <a:r>
              <a:rPr lang="en-IN" sz="2000" b="0" i="0" dirty="0" err="1">
                <a:solidFill>
                  <a:srgbClr val="273239"/>
                </a:solidFill>
                <a:effectLst/>
                <a:highlight>
                  <a:srgbClr val="FFFFFF"/>
                </a:highlight>
              </a:rPr>
              <a:t>neighboring</a:t>
            </a:r>
            <a:r>
              <a:rPr lang="en-IN" sz="2000" b="0" i="0" dirty="0">
                <a:solidFill>
                  <a:srgbClr val="273239"/>
                </a:solidFill>
                <a:effectLst/>
                <a:highlight>
                  <a:srgbClr val="FFFFFF"/>
                </a:highlight>
              </a:rPr>
              <a:t> points in the input space should have similar outputs, leading to smooth decision boundaries.</a:t>
            </a:r>
          </a:p>
          <a:p>
            <a:pPr marL="0" indent="0">
              <a:buNone/>
            </a:pPr>
            <a:endParaRPr lang="en-IN" sz="2000" b="1" i="0" dirty="0">
              <a:solidFill>
                <a:srgbClr val="273239"/>
              </a:solidFill>
              <a:effectLst/>
              <a:highlight>
                <a:srgbClr val="FFFFFF"/>
              </a:highlight>
            </a:endParaRPr>
          </a:p>
          <a:p>
            <a:endParaRPr lang="en-US" sz="2200" dirty="0"/>
          </a:p>
        </p:txBody>
      </p:sp>
    </p:spTree>
    <p:extLst>
      <p:ext uri="{BB962C8B-B14F-4D97-AF65-F5344CB8AC3E}">
        <p14:creationId xmlns:p14="http://schemas.microsoft.com/office/powerpoint/2010/main" val="5010383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4102438" y="197706"/>
            <a:ext cx="1964320" cy="461665"/>
          </a:xfrm>
          <a:prstGeom prst="rect">
            <a:avLst/>
          </a:prstGeom>
          <a:noFill/>
        </p:spPr>
        <p:txBody>
          <a:bodyPr wrap="none" rtlCol="0">
            <a:spAutoFit/>
          </a:bodyPr>
          <a:lstStyle/>
          <a:p>
            <a:r>
              <a:rPr lang="en-IN" sz="2400" b="1" dirty="0"/>
              <a:t>Inductive Bias</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4525963"/>
          </a:xfrm>
        </p:spPr>
        <p:txBody>
          <a:bodyPr/>
          <a:lstStyle/>
          <a:p>
            <a:pPr algn="l" fontAlgn="base">
              <a:buFont typeface="+mj-lt"/>
              <a:buAutoNum type="arabicPeriod" startAt="3"/>
            </a:pPr>
            <a:endParaRPr lang="en-IN" sz="2000" b="1" i="0" dirty="0">
              <a:solidFill>
                <a:srgbClr val="273239"/>
              </a:solidFill>
              <a:effectLst/>
              <a:highlight>
                <a:srgbClr val="FFFFFF"/>
              </a:highlight>
            </a:endParaRPr>
          </a:p>
          <a:p>
            <a:pPr algn="l" fontAlgn="base">
              <a:buFont typeface="+mj-lt"/>
              <a:buAutoNum type="arabicPeriod" startAt="3"/>
            </a:pPr>
            <a:r>
              <a:rPr lang="en-IN" sz="2000" b="1" i="0" dirty="0">
                <a:solidFill>
                  <a:srgbClr val="273239"/>
                </a:solidFill>
                <a:effectLst/>
                <a:highlight>
                  <a:srgbClr val="FFFFFF"/>
                </a:highlight>
              </a:rPr>
              <a:t>Bias towards specific types of functions</a:t>
            </a:r>
            <a:r>
              <a:rPr lang="en-IN" sz="2000" b="0" i="0" dirty="0">
                <a:solidFill>
                  <a:srgbClr val="273239"/>
                </a:solidFill>
                <a:effectLst/>
                <a:highlight>
                  <a:srgbClr val="FFFFFF"/>
                </a:highlight>
              </a:rPr>
              <a:t>: Neural networks, for example, have a bias towards learning complex, nonlinear functions. This bias allows them to capture intricate patterns in the data but can also lead to overfitting if not regularized properly.</a:t>
            </a:r>
          </a:p>
          <a:p>
            <a:pPr algn="l" fontAlgn="base">
              <a:buFont typeface="+mj-lt"/>
              <a:buAutoNum type="arabicPeriod" startAt="4"/>
            </a:pPr>
            <a:r>
              <a:rPr lang="en-IN" sz="2000" b="1" i="0" dirty="0">
                <a:solidFill>
                  <a:srgbClr val="273239"/>
                </a:solidFill>
                <a:effectLst/>
                <a:highlight>
                  <a:srgbClr val="FFFFFF"/>
                </a:highlight>
              </a:rPr>
              <a:t>Bias towards sparsity</a:t>
            </a:r>
            <a:r>
              <a:rPr lang="en-IN" sz="2000" b="0" i="0" dirty="0">
                <a:solidFill>
                  <a:srgbClr val="273239"/>
                </a:solidFill>
                <a:effectLst/>
                <a:highlight>
                  <a:srgbClr val="FFFFFF"/>
                </a:highlight>
              </a:rPr>
              <a:t>: Some algorithms, like Lasso regression, have a bias towards sparsity. They prefer solutions where only a few features are relevant, which can improve interpretability and generalization</a:t>
            </a:r>
            <a:endParaRPr lang="en-IN" sz="2000" b="1" i="0" dirty="0">
              <a:solidFill>
                <a:srgbClr val="273239"/>
              </a:solidFill>
              <a:effectLst/>
              <a:highlight>
                <a:srgbClr val="FFFFFF"/>
              </a:highlight>
            </a:endParaRPr>
          </a:p>
          <a:p>
            <a:pPr marL="0" indent="0">
              <a:buNone/>
            </a:pPr>
            <a:endParaRPr lang="en-US" sz="2200" dirty="0"/>
          </a:p>
        </p:txBody>
      </p:sp>
    </p:spTree>
    <p:extLst>
      <p:ext uri="{BB962C8B-B14F-4D97-AF65-F5344CB8AC3E}">
        <p14:creationId xmlns:p14="http://schemas.microsoft.com/office/powerpoint/2010/main" val="21939758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4102438" y="197706"/>
            <a:ext cx="1964320" cy="461665"/>
          </a:xfrm>
          <a:prstGeom prst="rect">
            <a:avLst/>
          </a:prstGeom>
          <a:noFill/>
        </p:spPr>
        <p:txBody>
          <a:bodyPr wrap="none" rtlCol="0">
            <a:spAutoFit/>
          </a:bodyPr>
          <a:lstStyle/>
          <a:p>
            <a:r>
              <a:rPr lang="en-IN" sz="2400" b="1" dirty="0"/>
              <a:t>Inductive Bias</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4525963"/>
          </a:xfrm>
        </p:spPr>
        <p:txBody>
          <a:bodyPr/>
          <a:lstStyle/>
          <a:p>
            <a:pPr algn="l" fontAlgn="base">
              <a:buFont typeface="+mj-lt"/>
              <a:buAutoNum type="arabicPeriod" startAt="3"/>
            </a:pPr>
            <a:endParaRPr lang="en-IN" sz="2000" b="1" i="0" dirty="0">
              <a:solidFill>
                <a:srgbClr val="273239"/>
              </a:solidFill>
              <a:effectLst/>
              <a:highlight>
                <a:srgbClr val="FFFFFF"/>
              </a:highlight>
            </a:endParaRPr>
          </a:p>
          <a:p>
            <a:pPr marL="0" indent="0" algn="l" fontAlgn="base">
              <a:buNone/>
            </a:pPr>
            <a:r>
              <a:rPr lang="en-IN" sz="2200" b="1" i="0" dirty="0">
                <a:solidFill>
                  <a:srgbClr val="273239"/>
                </a:solidFill>
                <a:effectLst/>
                <a:highlight>
                  <a:srgbClr val="FFFFFF"/>
                </a:highlight>
              </a:rPr>
              <a:t>Importance of Inductive Bias</a:t>
            </a:r>
          </a:p>
          <a:p>
            <a:pPr algn="l" rtl="0" fontAlgn="base"/>
            <a:r>
              <a:rPr lang="en-IN" sz="2000" b="0" i="0" dirty="0">
                <a:solidFill>
                  <a:srgbClr val="273239"/>
                </a:solidFill>
                <a:effectLst/>
                <a:highlight>
                  <a:srgbClr val="FFFFFF"/>
                </a:highlight>
              </a:rPr>
              <a:t>Inductive bias is crucial in machine learning as it helps algorithms generalize from limited training data to unseen data. </a:t>
            </a:r>
          </a:p>
          <a:p>
            <a:pPr algn="l" rtl="0" fontAlgn="base"/>
            <a:r>
              <a:rPr lang="en-IN" sz="2000" b="0" i="0" dirty="0">
                <a:solidFill>
                  <a:srgbClr val="273239"/>
                </a:solidFill>
                <a:effectLst/>
                <a:highlight>
                  <a:srgbClr val="FFFFFF"/>
                </a:highlight>
              </a:rPr>
              <a:t>Without a well-defined inductive bias, algorithms may struggle to make accurate predictions or may overfit the training data, leading to poor performance on new data.</a:t>
            </a:r>
          </a:p>
          <a:p>
            <a:pPr algn="l" rtl="0" fontAlgn="base"/>
            <a:r>
              <a:rPr lang="en-IN" sz="2000" b="0" i="0" dirty="0">
                <a:solidFill>
                  <a:srgbClr val="273239"/>
                </a:solidFill>
                <a:effectLst/>
                <a:highlight>
                  <a:srgbClr val="FFFFFF"/>
                </a:highlight>
              </a:rPr>
              <a:t>Understanding the inductive bias of an algorithm is essential for model selection, as different biases may be more suitable for different types of data or tasks.</a:t>
            </a:r>
          </a:p>
          <a:p>
            <a:pPr algn="l" rtl="0" fontAlgn="base"/>
            <a:r>
              <a:rPr lang="en-IN" sz="2000" b="0" i="0" dirty="0">
                <a:solidFill>
                  <a:srgbClr val="273239"/>
                </a:solidFill>
                <a:effectLst/>
                <a:highlight>
                  <a:srgbClr val="FFFFFF"/>
                </a:highlight>
              </a:rPr>
              <a:t> It also provides insights into how the algorithm is learning and what assumptions it is making about the data, which can aid in interpreting its predictions and results.</a:t>
            </a:r>
          </a:p>
          <a:p>
            <a:pPr marL="0" indent="0">
              <a:buNone/>
            </a:pPr>
            <a:endParaRPr lang="en-US" sz="2200" dirty="0"/>
          </a:p>
        </p:txBody>
      </p:sp>
    </p:spTree>
    <p:extLst>
      <p:ext uri="{BB962C8B-B14F-4D97-AF65-F5344CB8AC3E}">
        <p14:creationId xmlns:p14="http://schemas.microsoft.com/office/powerpoint/2010/main" val="13494076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4102438" y="197706"/>
            <a:ext cx="1964320" cy="461665"/>
          </a:xfrm>
          <a:prstGeom prst="rect">
            <a:avLst/>
          </a:prstGeom>
          <a:noFill/>
        </p:spPr>
        <p:txBody>
          <a:bodyPr wrap="none" rtlCol="0">
            <a:spAutoFit/>
          </a:bodyPr>
          <a:lstStyle/>
          <a:p>
            <a:r>
              <a:rPr lang="en-IN" sz="2400" b="1" dirty="0"/>
              <a:t>Inductive Bias</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4525963"/>
          </a:xfrm>
        </p:spPr>
        <p:txBody>
          <a:bodyPr/>
          <a:lstStyle/>
          <a:p>
            <a:pPr algn="l" fontAlgn="base">
              <a:buFont typeface="+mj-lt"/>
              <a:buAutoNum type="arabicPeriod" startAt="3"/>
            </a:pPr>
            <a:endParaRPr lang="en-IN" sz="2000" b="1" i="0" dirty="0">
              <a:solidFill>
                <a:srgbClr val="273239"/>
              </a:solidFill>
              <a:effectLst/>
              <a:highlight>
                <a:srgbClr val="FFFFFF"/>
              </a:highlight>
            </a:endParaRPr>
          </a:p>
          <a:p>
            <a:pPr marL="0" indent="0" algn="l" fontAlgn="base">
              <a:buNone/>
            </a:pPr>
            <a:r>
              <a:rPr lang="en-IN" sz="2200" b="1" i="0" dirty="0">
                <a:solidFill>
                  <a:srgbClr val="273239"/>
                </a:solidFill>
                <a:effectLst/>
                <a:highlight>
                  <a:srgbClr val="FFFFFF"/>
                </a:highlight>
              </a:rPr>
              <a:t>Challenges and Considerations</a:t>
            </a:r>
          </a:p>
          <a:p>
            <a:pPr algn="l" rtl="0" fontAlgn="base"/>
            <a:r>
              <a:rPr lang="en-IN" sz="2000" b="0" i="0" dirty="0">
                <a:solidFill>
                  <a:srgbClr val="273239"/>
                </a:solidFill>
                <a:effectLst/>
                <a:highlight>
                  <a:srgbClr val="FFFFFF"/>
                </a:highlight>
              </a:rPr>
              <a:t>While inductive bias is essential for learning, it can also introduce limitations and challenges. </a:t>
            </a:r>
          </a:p>
          <a:p>
            <a:pPr algn="l" rtl="0" fontAlgn="base"/>
            <a:r>
              <a:rPr lang="en-IN" sz="2000" b="0" i="0" dirty="0">
                <a:solidFill>
                  <a:srgbClr val="273239"/>
                </a:solidFill>
                <a:effectLst/>
                <a:highlight>
                  <a:srgbClr val="FFFFFF"/>
                </a:highlight>
              </a:rPr>
              <a:t>Biases that are too strong or inappropriate for the data can lead to poor generalization or biased predictions.</a:t>
            </a:r>
          </a:p>
          <a:p>
            <a:pPr algn="l" rtl="0" fontAlgn="base"/>
            <a:r>
              <a:rPr lang="en-IN" sz="2000" b="0" i="0" dirty="0">
                <a:solidFill>
                  <a:srgbClr val="273239"/>
                </a:solidFill>
                <a:effectLst/>
                <a:highlight>
                  <a:srgbClr val="FFFFFF"/>
                </a:highlight>
              </a:rPr>
              <a:t> Balancing bias with variance (the variability of predictions) is a key challenge in machine learning, requiring careful tuning and model selection.</a:t>
            </a:r>
          </a:p>
          <a:p>
            <a:pPr algn="l" rtl="0" fontAlgn="base"/>
            <a:r>
              <a:rPr lang="en-IN" sz="2000" b="0" i="0" dirty="0">
                <a:solidFill>
                  <a:srgbClr val="273239"/>
                </a:solidFill>
                <a:effectLst/>
                <a:highlight>
                  <a:srgbClr val="FFFFFF"/>
                </a:highlight>
              </a:rPr>
              <a:t>Additionally, the choice of inductive bias can impact the interpretability of the model. </a:t>
            </a:r>
          </a:p>
          <a:p>
            <a:pPr algn="l" rtl="0" fontAlgn="base"/>
            <a:r>
              <a:rPr lang="en-IN" sz="2000" b="0" i="0" dirty="0">
                <a:solidFill>
                  <a:srgbClr val="273239"/>
                </a:solidFill>
                <a:effectLst/>
                <a:highlight>
                  <a:srgbClr val="FFFFFF"/>
                </a:highlight>
              </a:rPr>
              <a:t>Simpler biases may lead to more interpretable models, while more complex biases may sacrifice interpretability for improved performance.</a:t>
            </a:r>
          </a:p>
          <a:p>
            <a:pPr marL="0" indent="0">
              <a:buNone/>
            </a:pPr>
            <a:endParaRPr lang="en-US" sz="2200" dirty="0"/>
          </a:p>
        </p:txBody>
      </p:sp>
    </p:spTree>
    <p:extLst>
      <p:ext uri="{BB962C8B-B14F-4D97-AF65-F5344CB8AC3E}">
        <p14:creationId xmlns:p14="http://schemas.microsoft.com/office/powerpoint/2010/main" val="7538039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3323959" y="197706"/>
            <a:ext cx="3613490" cy="461665"/>
          </a:xfrm>
          <a:prstGeom prst="rect">
            <a:avLst/>
          </a:prstGeom>
          <a:noFill/>
        </p:spPr>
        <p:txBody>
          <a:bodyPr wrap="none" rtlCol="0">
            <a:spAutoFit/>
          </a:bodyPr>
          <a:lstStyle/>
          <a:p>
            <a:r>
              <a:rPr lang="en-IN" sz="2400" b="1" dirty="0"/>
              <a:t>Issues in Machine Learning</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5443152"/>
          </a:xfrm>
        </p:spPr>
        <p:txBody>
          <a:bodyPr/>
          <a:lstStyle/>
          <a:p>
            <a:pPr marL="0" indent="0">
              <a:buNone/>
            </a:pPr>
            <a:r>
              <a:rPr lang="en-IN" sz="2000" dirty="0">
                <a:solidFill>
                  <a:srgbClr val="333333"/>
                </a:solidFill>
                <a:highlight>
                  <a:srgbClr val="FFFFFF"/>
                </a:highlight>
              </a:rPr>
              <a:t>Although machine learning is being used in every industry and helps organizations </a:t>
            </a:r>
            <a:r>
              <a:rPr lang="en-IN" sz="2000" b="0" i="0" dirty="0">
                <a:solidFill>
                  <a:srgbClr val="333333"/>
                </a:solidFill>
                <a:effectLst/>
                <a:highlight>
                  <a:srgbClr val="FFFFFF"/>
                </a:highlight>
              </a:rPr>
              <a:t>make more informed and data-driven choices that are more effective than classical methodologies, it still has so many problems that cannot be ignored.</a:t>
            </a:r>
          </a:p>
          <a:p>
            <a:pPr marL="0" indent="0">
              <a:buNone/>
            </a:pPr>
            <a:r>
              <a:rPr lang="en-IN" sz="2000" b="0" i="0" dirty="0">
                <a:solidFill>
                  <a:srgbClr val="333333"/>
                </a:solidFill>
                <a:effectLst/>
                <a:highlight>
                  <a:srgbClr val="FFFFFF"/>
                </a:highlight>
              </a:rPr>
              <a:t> Here are some common issues in Machine Learning that professionals face to inculcate ML skills and create an application from scratch.</a:t>
            </a:r>
          </a:p>
          <a:p>
            <a:pPr marL="342900" indent="-342900">
              <a:buAutoNum type="arabicPeriod"/>
            </a:pPr>
            <a:r>
              <a:rPr lang="en-IN" sz="2200" b="1" dirty="0">
                <a:highlight>
                  <a:srgbClr val="FFFFFF"/>
                </a:highlight>
              </a:rPr>
              <a:t>Ina</a:t>
            </a:r>
            <a:r>
              <a:rPr lang="en-IN" sz="2200" b="1" i="0" dirty="0">
                <a:effectLst/>
                <a:highlight>
                  <a:srgbClr val="FFFFFF"/>
                </a:highlight>
              </a:rPr>
              <a:t>dequate Training Data: </a:t>
            </a:r>
            <a:r>
              <a:rPr lang="en-IN" sz="2000" b="0" i="0" dirty="0">
                <a:solidFill>
                  <a:srgbClr val="333333"/>
                </a:solidFill>
                <a:effectLst/>
                <a:highlight>
                  <a:srgbClr val="FFFFFF"/>
                </a:highlight>
              </a:rPr>
              <a:t>The major issue that comes while using machine learning algorithms is the lack of quality as well as quantity of data. </a:t>
            </a:r>
            <a:r>
              <a:rPr lang="en-IN" sz="2000" dirty="0">
                <a:solidFill>
                  <a:srgbClr val="333333"/>
                </a:solidFill>
                <a:highlight>
                  <a:srgbClr val="FFFFFF"/>
                </a:highlight>
              </a:rPr>
              <a:t>Data quality can be affected by some factors as follows:</a:t>
            </a:r>
          </a:p>
          <a:p>
            <a:pPr algn="just">
              <a:buFont typeface="Arial" panose="020B0604020202020204" pitchFamily="34" charset="0"/>
              <a:buChar char="•"/>
            </a:pPr>
            <a:r>
              <a:rPr lang="en-IN" sz="2000" b="1" dirty="0">
                <a:solidFill>
                  <a:srgbClr val="333333"/>
                </a:solidFill>
                <a:highlight>
                  <a:srgbClr val="FFFFFF"/>
                </a:highlight>
              </a:rPr>
              <a:t>Noisy Data- </a:t>
            </a:r>
            <a:r>
              <a:rPr lang="en-IN" sz="2000" dirty="0">
                <a:solidFill>
                  <a:srgbClr val="333333"/>
                </a:solidFill>
                <a:highlight>
                  <a:srgbClr val="FFFFFF"/>
                </a:highlight>
              </a:rPr>
              <a:t>It is responsible for an inaccurate prediction that affects the decision as well as accuracy in classification tasks.</a:t>
            </a:r>
          </a:p>
          <a:p>
            <a:pPr algn="just">
              <a:buFont typeface="Arial" panose="020B0604020202020204" pitchFamily="34" charset="0"/>
              <a:buChar char="•"/>
            </a:pPr>
            <a:r>
              <a:rPr lang="en-IN" sz="2000" b="1" dirty="0">
                <a:solidFill>
                  <a:srgbClr val="333333"/>
                </a:solidFill>
                <a:highlight>
                  <a:srgbClr val="FFFFFF"/>
                </a:highlight>
              </a:rPr>
              <a:t>Incorrect data- </a:t>
            </a:r>
            <a:r>
              <a:rPr lang="en-IN" sz="2000" dirty="0">
                <a:solidFill>
                  <a:srgbClr val="333333"/>
                </a:solidFill>
                <a:highlight>
                  <a:srgbClr val="FFFFFF"/>
                </a:highlight>
              </a:rPr>
              <a:t>It is also responsible for faulty programming and results obtained in machine learning models. Hence, incorrect data may affect the accuracy of the results also.</a:t>
            </a:r>
          </a:p>
          <a:p>
            <a:pPr algn="just">
              <a:buFont typeface="Arial" panose="020B0604020202020204" pitchFamily="34" charset="0"/>
              <a:buChar char="•"/>
            </a:pPr>
            <a:r>
              <a:rPr lang="en-IN" sz="2000" b="1" dirty="0">
                <a:solidFill>
                  <a:srgbClr val="333333"/>
                </a:solidFill>
                <a:highlight>
                  <a:srgbClr val="FFFFFF"/>
                </a:highlight>
              </a:rPr>
              <a:t>Generalizing of output data- </a:t>
            </a:r>
            <a:r>
              <a:rPr lang="en-IN" sz="2000" dirty="0">
                <a:solidFill>
                  <a:srgbClr val="333333"/>
                </a:solidFill>
                <a:highlight>
                  <a:srgbClr val="FFFFFF"/>
                </a:highlight>
              </a:rPr>
              <a:t>Sometimes, it is also found that generalizing output data becomes complex, which results in comparatively poor future actions.</a:t>
            </a:r>
          </a:p>
          <a:p>
            <a:pPr marL="0" indent="0">
              <a:buNone/>
            </a:pPr>
            <a:endParaRPr lang="en-IN" sz="1600" b="0" i="0" dirty="0">
              <a:solidFill>
                <a:srgbClr val="610B4B"/>
              </a:solidFill>
              <a:effectLst/>
              <a:highlight>
                <a:srgbClr val="FFFFFF"/>
              </a:highlight>
              <a:latin typeface="erdana"/>
            </a:endParaRPr>
          </a:p>
          <a:p>
            <a:pPr marL="0" indent="0">
              <a:buNone/>
            </a:pPr>
            <a:endParaRPr lang="en-IN" sz="2200" dirty="0">
              <a:solidFill>
                <a:srgbClr val="333333"/>
              </a:solidFill>
              <a:highlight>
                <a:srgbClr val="FFFFFF"/>
              </a:highlight>
            </a:endParaRPr>
          </a:p>
        </p:txBody>
      </p:sp>
    </p:spTree>
    <p:extLst>
      <p:ext uri="{BB962C8B-B14F-4D97-AF65-F5344CB8AC3E}">
        <p14:creationId xmlns:p14="http://schemas.microsoft.com/office/powerpoint/2010/main" val="402351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19100" y="1447800"/>
            <a:ext cx="8305800" cy="3810000"/>
          </a:xfrm>
        </p:spPr>
        <p:txBody>
          <a:bodyPr>
            <a:normAutofit/>
          </a:bodyPr>
          <a:lstStyle/>
          <a:p>
            <a:pPr algn="just"/>
            <a:r>
              <a:rPr lang="en-US" sz="2200" b="1" dirty="0"/>
              <a:t>PEO1-</a:t>
            </a:r>
            <a:r>
              <a:rPr lang="en-US" sz="2200" dirty="0"/>
              <a:t>Engage in successful professional practices in the area of Artificial Intelligence and pursue higher education and research.</a:t>
            </a:r>
          </a:p>
          <a:p>
            <a:pPr algn="just"/>
            <a:endParaRPr lang="en-US" sz="2200" dirty="0"/>
          </a:p>
          <a:p>
            <a:pPr algn="just"/>
            <a:r>
              <a:rPr lang="en-US" sz="2200" b="1" dirty="0"/>
              <a:t>PEO2</a:t>
            </a:r>
            <a:r>
              <a:rPr lang="en-US" sz="2200" dirty="0"/>
              <a:t>-Demonstrate effective leadership and communicate as an individual and as a team in the workspace and society.</a:t>
            </a:r>
          </a:p>
          <a:p>
            <a:pPr algn="just"/>
            <a:endParaRPr lang="en-US" sz="2200" dirty="0"/>
          </a:p>
          <a:p>
            <a:pPr algn="just"/>
            <a:r>
              <a:rPr lang="en-US" sz="2200" b="1" dirty="0"/>
              <a:t>PEO3-</a:t>
            </a:r>
            <a:r>
              <a:rPr lang="en-US" sz="2200" dirty="0"/>
              <a:t>Pursue life-long learning in developing AI-based innovative solutions for the betterment of society.</a:t>
            </a:r>
            <a:endParaRPr lang="en-IN" sz="2200" dirty="0"/>
          </a:p>
        </p:txBody>
      </p:sp>
      <p:sp>
        <p:nvSpPr>
          <p:cNvPr id="7" name="Title 1"/>
          <p:cNvSpPr txBox="1">
            <a:spLocks/>
          </p:cNvSpPr>
          <p:nvPr/>
        </p:nvSpPr>
        <p:spPr>
          <a:xfrm>
            <a:off x="2338041" y="65297"/>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Program Educational Objectives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6764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3323959" y="197706"/>
            <a:ext cx="3613490" cy="461665"/>
          </a:xfrm>
          <a:prstGeom prst="rect">
            <a:avLst/>
          </a:prstGeom>
          <a:noFill/>
        </p:spPr>
        <p:txBody>
          <a:bodyPr wrap="none" rtlCol="0">
            <a:spAutoFit/>
          </a:bodyPr>
          <a:lstStyle/>
          <a:p>
            <a:r>
              <a:rPr lang="en-IN" sz="2400" b="1" dirty="0"/>
              <a:t>Issues in Machine Learning</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5702646"/>
          </a:xfrm>
        </p:spPr>
        <p:txBody>
          <a:bodyPr/>
          <a:lstStyle/>
          <a:p>
            <a:pPr marL="0" indent="0">
              <a:buNone/>
            </a:pPr>
            <a:r>
              <a:rPr lang="en-IN" sz="2200" dirty="0">
                <a:highlight>
                  <a:srgbClr val="FFFFFF"/>
                </a:highlight>
              </a:rPr>
              <a:t>2. </a:t>
            </a:r>
            <a:r>
              <a:rPr lang="en-IN" sz="2200" b="1" i="0" dirty="0">
                <a:effectLst/>
                <a:highlight>
                  <a:srgbClr val="FFFFFF"/>
                </a:highlight>
              </a:rPr>
              <a:t>Poor quality of data:</a:t>
            </a:r>
            <a:r>
              <a:rPr lang="en-IN" sz="2200" b="0" i="0" dirty="0">
                <a:effectLst/>
                <a:highlight>
                  <a:srgbClr val="FFFFFF"/>
                </a:highlight>
              </a:rPr>
              <a:t> Noisy data, incomplete data, inaccurate data, and unclean data lead to less accuracy in classification and low-quality results. </a:t>
            </a:r>
            <a:r>
              <a:rPr lang="en-IN" sz="2200" dirty="0">
                <a:highlight>
                  <a:srgbClr val="FFFFFF"/>
                </a:highlight>
              </a:rPr>
              <a:t>D</a:t>
            </a:r>
            <a:r>
              <a:rPr lang="en-IN" sz="2200" b="0" i="0" dirty="0">
                <a:effectLst/>
                <a:highlight>
                  <a:srgbClr val="FFFFFF"/>
                </a:highlight>
              </a:rPr>
              <a:t>ata quality can also be considered as a major common problem while processing machine learning algorithms.</a:t>
            </a:r>
          </a:p>
          <a:p>
            <a:pPr marL="0" indent="0">
              <a:buNone/>
            </a:pPr>
            <a:r>
              <a:rPr lang="en-IN" sz="2000" b="0" i="0" dirty="0">
                <a:effectLst/>
                <a:highlight>
                  <a:srgbClr val="FFFFFF"/>
                </a:highlight>
              </a:rPr>
              <a:t>3. </a:t>
            </a:r>
            <a:r>
              <a:rPr lang="en-IN" sz="2000" b="1" i="0" dirty="0">
                <a:effectLst/>
                <a:highlight>
                  <a:srgbClr val="FFFFFF"/>
                </a:highlight>
              </a:rPr>
              <a:t>Overfitting &amp; Underfitting : </a:t>
            </a:r>
            <a:r>
              <a:rPr lang="en-IN" sz="2000" b="0" i="0" dirty="0">
                <a:effectLst/>
                <a:highlight>
                  <a:srgbClr val="FFFFFF"/>
                </a:highlight>
              </a:rPr>
              <a:t>Models perform well on training data but poorly on new data(</a:t>
            </a:r>
            <a:r>
              <a:rPr lang="en-IN" sz="2000" b="0" i="0" dirty="0" err="1">
                <a:effectLst/>
                <a:highlight>
                  <a:srgbClr val="FFFFFF"/>
                </a:highlight>
              </a:rPr>
              <a:t>Overfittng</a:t>
            </a:r>
            <a:r>
              <a:rPr lang="en-IN" sz="2000" b="0" i="0" dirty="0">
                <a:effectLst/>
                <a:highlight>
                  <a:srgbClr val="FFFFFF"/>
                </a:highlight>
              </a:rPr>
              <a:t>). Models are too simple and fail to capture underlying patterns(underfitting).</a:t>
            </a:r>
          </a:p>
          <a:p>
            <a:pPr marL="457200" lvl="1" indent="0" algn="just">
              <a:buNone/>
            </a:pPr>
            <a:r>
              <a:rPr lang="en-IN" sz="2000" b="1" i="0" dirty="0">
                <a:solidFill>
                  <a:srgbClr val="333333"/>
                </a:solidFill>
                <a:effectLst/>
                <a:highlight>
                  <a:srgbClr val="FFFFFF"/>
                </a:highlight>
              </a:rPr>
              <a:t>Methods to reduce overfitting:</a:t>
            </a:r>
            <a:endParaRPr lang="en-IN" sz="2000" b="0" i="0" dirty="0">
              <a:solidFill>
                <a:srgbClr val="333333"/>
              </a:solidFill>
              <a:effectLst/>
              <a:highlight>
                <a:srgbClr val="FFFFFF"/>
              </a:highlight>
            </a:endParaRPr>
          </a:p>
          <a:p>
            <a:pPr lvl="1" algn="just"/>
            <a:r>
              <a:rPr lang="en-IN" sz="2000" b="0" i="0" dirty="0">
                <a:solidFill>
                  <a:srgbClr val="000000"/>
                </a:solidFill>
                <a:effectLst/>
                <a:highlight>
                  <a:srgbClr val="FFFFFF"/>
                </a:highlight>
              </a:rPr>
              <a:t>Increase training data in a dataset.</a:t>
            </a:r>
          </a:p>
          <a:p>
            <a:pPr lvl="1" algn="just"/>
            <a:r>
              <a:rPr lang="en-IN" sz="2000" b="0" i="0" dirty="0">
                <a:solidFill>
                  <a:srgbClr val="000000"/>
                </a:solidFill>
                <a:effectLst/>
                <a:highlight>
                  <a:srgbClr val="FFFFFF"/>
                </a:highlight>
              </a:rPr>
              <a:t>Reduce model complexity by simplifying the model by selecting one with fewer parameters</a:t>
            </a:r>
          </a:p>
          <a:p>
            <a:pPr lvl="1" algn="just"/>
            <a:r>
              <a:rPr lang="en-IN" sz="2000" b="0" i="0" dirty="0">
                <a:solidFill>
                  <a:srgbClr val="000000"/>
                </a:solidFill>
                <a:effectLst/>
                <a:highlight>
                  <a:srgbClr val="FFFFFF"/>
                </a:highlight>
              </a:rPr>
              <a:t>Ridge Regularization and Lasso Regularization</a:t>
            </a:r>
          </a:p>
          <a:p>
            <a:pPr lvl="1" algn="just"/>
            <a:r>
              <a:rPr lang="en-IN" sz="2000" b="0" i="0" dirty="0">
                <a:solidFill>
                  <a:srgbClr val="000000"/>
                </a:solidFill>
                <a:effectLst/>
                <a:highlight>
                  <a:srgbClr val="FFFFFF"/>
                </a:highlight>
              </a:rPr>
              <a:t>Early stopping during the training phase</a:t>
            </a:r>
          </a:p>
          <a:p>
            <a:pPr lvl="1" algn="just"/>
            <a:r>
              <a:rPr lang="en-IN" sz="2000" b="0" i="0" dirty="0">
                <a:solidFill>
                  <a:srgbClr val="000000"/>
                </a:solidFill>
                <a:effectLst/>
                <a:highlight>
                  <a:srgbClr val="FFFFFF"/>
                </a:highlight>
              </a:rPr>
              <a:t>Reduce the noise</a:t>
            </a:r>
          </a:p>
          <a:p>
            <a:pPr lvl="1" algn="just"/>
            <a:r>
              <a:rPr lang="en-IN" sz="2000" b="0" i="0" dirty="0">
                <a:solidFill>
                  <a:srgbClr val="000000"/>
                </a:solidFill>
                <a:effectLst/>
                <a:highlight>
                  <a:srgbClr val="FFFFFF"/>
                </a:highlight>
              </a:rPr>
              <a:t>Reduce the number of attributes in training data.</a:t>
            </a:r>
          </a:p>
          <a:p>
            <a:pPr lvl="1" algn="just"/>
            <a:r>
              <a:rPr lang="en-IN" sz="2000" b="0" i="0" dirty="0">
                <a:solidFill>
                  <a:srgbClr val="000000"/>
                </a:solidFill>
                <a:effectLst/>
                <a:highlight>
                  <a:srgbClr val="FFFFFF"/>
                </a:highlight>
              </a:rPr>
              <a:t>Constraining the model.</a:t>
            </a:r>
          </a:p>
          <a:p>
            <a:pPr marL="0" indent="0">
              <a:buNone/>
            </a:pPr>
            <a:endParaRPr lang="en-IN" sz="2000" b="0" i="0" dirty="0">
              <a:effectLst/>
              <a:highlight>
                <a:srgbClr val="FFFFFF"/>
              </a:highlight>
            </a:endParaRPr>
          </a:p>
          <a:p>
            <a:pPr marL="0" indent="0">
              <a:buNone/>
            </a:pPr>
            <a:endParaRPr lang="en-IN" sz="2000" b="0" i="0" dirty="0">
              <a:effectLst/>
              <a:highlight>
                <a:srgbClr val="FFFFFF"/>
              </a:highlight>
            </a:endParaRPr>
          </a:p>
          <a:p>
            <a:pPr marL="0" indent="0">
              <a:buNone/>
            </a:pPr>
            <a:endParaRPr lang="en-IN" sz="2000" b="0" i="0" dirty="0">
              <a:effectLst/>
              <a:highlight>
                <a:srgbClr val="FFFFFF"/>
              </a:highlight>
            </a:endParaRPr>
          </a:p>
          <a:p>
            <a:pPr marL="0" indent="0">
              <a:buNone/>
            </a:pPr>
            <a:endParaRPr lang="en-IN" sz="2200" dirty="0">
              <a:solidFill>
                <a:srgbClr val="333333"/>
              </a:solidFill>
              <a:highlight>
                <a:srgbClr val="FFFFFF"/>
              </a:highlight>
            </a:endParaRPr>
          </a:p>
        </p:txBody>
      </p:sp>
    </p:spTree>
    <p:extLst>
      <p:ext uri="{BB962C8B-B14F-4D97-AF65-F5344CB8AC3E}">
        <p14:creationId xmlns:p14="http://schemas.microsoft.com/office/powerpoint/2010/main" val="2256099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3323959" y="197706"/>
            <a:ext cx="3613490" cy="461665"/>
          </a:xfrm>
          <a:prstGeom prst="rect">
            <a:avLst/>
          </a:prstGeom>
          <a:noFill/>
        </p:spPr>
        <p:txBody>
          <a:bodyPr wrap="none" rtlCol="0">
            <a:spAutoFit/>
          </a:bodyPr>
          <a:lstStyle/>
          <a:p>
            <a:r>
              <a:rPr lang="en-IN" sz="2400" b="1" dirty="0"/>
              <a:t>Issues in Machine Learning</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5443152"/>
          </a:xfrm>
        </p:spPr>
        <p:txBody>
          <a:bodyPr/>
          <a:lstStyle/>
          <a:p>
            <a:pPr marL="457200" lvl="1" indent="0" algn="just">
              <a:buNone/>
            </a:pPr>
            <a:r>
              <a:rPr lang="en-IN" sz="2000" b="1" dirty="0">
                <a:solidFill>
                  <a:srgbClr val="333333"/>
                </a:solidFill>
                <a:highlight>
                  <a:srgbClr val="FFFFFF"/>
                </a:highlight>
              </a:rPr>
              <a:t>Methods to reduce Underfitting:</a:t>
            </a:r>
          </a:p>
          <a:p>
            <a:pPr lvl="1" algn="just"/>
            <a:r>
              <a:rPr lang="en-IN" sz="2000" dirty="0">
                <a:solidFill>
                  <a:srgbClr val="000000"/>
                </a:solidFill>
                <a:highlight>
                  <a:srgbClr val="FFFFFF"/>
                </a:highlight>
              </a:rPr>
              <a:t>Increase model complexity</a:t>
            </a:r>
          </a:p>
          <a:p>
            <a:pPr lvl="1" algn="just"/>
            <a:r>
              <a:rPr lang="en-IN" sz="2000" dirty="0">
                <a:solidFill>
                  <a:srgbClr val="000000"/>
                </a:solidFill>
                <a:highlight>
                  <a:srgbClr val="FFFFFF"/>
                </a:highlight>
              </a:rPr>
              <a:t>Remove noise from the data</a:t>
            </a:r>
          </a:p>
          <a:p>
            <a:pPr lvl="1" algn="just"/>
            <a:r>
              <a:rPr lang="en-IN" sz="2000" dirty="0">
                <a:solidFill>
                  <a:srgbClr val="000000"/>
                </a:solidFill>
                <a:highlight>
                  <a:srgbClr val="FFFFFF"/>
                </a:highlight>
              </a:rPr>
              <a:t>Trained on increased and better features</a:t>
            </a:r>
          </a:p>
          <a:p>
            <a:pPr lvl="1" algn="just"/>
            <a:r>
              <a:rPr lang="en-IN" sz="2000" dirty="0">
                <a:solidFill>
                  <a:srgbClr val="000000"/>
                </a:solidFill>
                <a:highlight>
                  <a:srgbClr val="FFFFFF"/>
                </a:highlight>
              </a:rPr>
              <a:t>Reduce the constraints</a:t>
            </a:r>
          </a:p>
          <a:p>
            <a:pPr lvl="1" algn="just"/>
            <a:r>
              <a:rPr lang="en-IN" sz="2000" dirty="0">
                <a:solidFill>
                  <a:srgbClr val="000000"/>
                </a:solidFill>
                <a:highlight>
                  <a:srgbClr val="FFFFFF"/>
                </a:highlight>
              </a:rPr>
              <a:t>Increase the number of epochs to get better results.</a:t>
            </a:r>
            <a:endParaRPr lang="en-IN" sz="2000" dirty="0">
              <a:highlight>
                <a:srgbClr val="FFFFFF"/>
              </a:highlight>
            </a:endParaRPr>
          </a:p>
          <a:p>
            <a:pPr marL="0" indent="0">
              <a:buNone/>
            </a:pPr>
            <a:r>
              <a:rPr lang="en-IN" sz="2000" dirty="0">
                <a:highlight>
                  <a:srgbClr val="FFFFFF"/>
                </a:highlight>
              </a:rPr>
              <a:t>4</a:t>
            </a:r>
            <a:r>
              <a:rPr lang="en-IN" sz="2000" b="1" i="0" dirty="0">
                <a:effectLst/>
                <a:highlight>
                  <a:srgbClr val="FFFFFF"/>
                </a:highlight>
              </a:rPr>
              <a:t>. Bias-Variance </a:t>
            </a:r>
            <a:r>
              <a:rPr lang="en-IN" sz="2000" b="1" i="0" dirty="0" err="1">
                <a:effectLst/>
                <a:highlight>
                  <a:srgbClr val="FFFFFF"/>
                </a:highlight>
              </a:rPr>
              <a:t>Tradeoff</a:t>
            </a:r>
            <a:r>
              <a:rPr lang="en-IN" sz="2000" b="1" i="0" dirty="0">
                <a:effectLst/>
                <a:highlight>
                  <a:srgbClr val="FFFFFF"/>
                </a:highlight>
              </a:rPr>
              <a:t>: </a:t>
            </a:r>
            <a:r>
              <a:rPr lang="en-IN" sz="2000" b="0" i="0" dirty="0">
                <a:effectLst/>
                <a:highlight>
                  <a:srgbClr val="FFFFFF"/>
                </a:highlight>
              </a:rPr>
              <a:t>Balancing model complexity and generalization.</a:t>
            </a:r>
          </a:p>
          <a:p>
            <a:pPr marL="457200" lvl="1" indent="0" algn="just">
              <a:buNone/>
            </a:pPr>
            <a:r>
              <a:rPr lang="en-IN" sz="2000" b="1" i="0" dirty="0">
                <a:solidFill>
                  <a:srgbClr val="333333"/>
                </a:solidFill>
                <a:effectLst/>
                <a:highlight>
                  <a:srgbClr val="FFFFFF"/>
                </a:highlight>
              </a:rPr>
              <a:t>Methods to remove Data Bias:</a:t>
            </a:r>
            <a:endParaRPr lang="en-IN" sz="2000" b="0" i="0" dirty="0">
              <a:solidFill>
                <a:srgbClr val="333333"/>
              </a:solidFill>
              <a:effectLst/>
              <a:highlight>
                <a:srgbClr val="FFFFFF"/>
              </a:highlight>
            </a:endParaRPr>
          </a:p>
          <a:p>
            <a:pPr lvl="1" algn="just"/>
            <a:r>
              <a:rPr lang="en-IN" sz="2000" b="0" i="0" dirty="0">
                <a:solidFill>
                  <a:srgbClr val="000000"/>
                </a:solidFill>
                <a:effectLst/>
                <a:highlight>
                  <a:srgbClr val="FFFFFF"/>
                </a:highlight>
              </a:rPr>
              <a:t>Research more for customer segmentation.</a:t>
            </a:r>
          </a:p>
          <a:p>
            <a:pPr lvl="1" algn="just"/>
            <a:r>
              <a:rPr lang="en-IN" sz="2000" b="0" i="0" dirty="0">
                <a:solidFill>
                  <a:srgbClr val="000000"/>
                </a:solidFill>
                <a:effectLst/>
                <a:highlight>
                  <a:srgbClr val="FFFFFF"/>
                </a:highlight>
              </a:rPr>
              <a:t>Be aware of your general use cases and potential outliers.</a:t>
            </a:r>
          </a:p>
          <a:p>
            <a:pPr lvl="1" algn="just"/>
            <a:r>
              <a:rPr lang="en-IN" sz="2000" b="0" i="0" dirty="0">
                <a:solidFill>
                  <a:srgbClr val="000000"/>
                </a:solidFill>
                <a:effectLst/>
                <a:highlight>
                  <a:srgbClr val="FFFFFF"/>
                </a:highlight>
              </a:rPr>
              <a:t>Combine inputs from multiple sources to ensure data diversity.</a:t>
            </a:r>
          </a:p>
          <a:p>
            <a:pPr lvl="1" algn="just"/>
            <a:r>
              <a:rPr lang="en-IN" sz="2000" b="0" i="0" dirty="0">
                <a:solidFill>
                  <a:srgbClr val="000000"/>
                </a:solidFill>
                <a:effectLst/>
                <a:highlight>
                  <a:srgbClr val="FFFFFF"/>
                </a:highlight>
              </a:rPr>
              <a:t>Include bias testing in the development process.</a:t>
            </a:r>
          </a:p>
          <a:p>
            <a:pPr lvl="1" algn="just"/>
            <a:r>
              <a:rPr lang="en-IN" sz="2000" b="0" i="0" dirty="0" err="1">
                <a:solidFill>
                  <a:srgbClr val="000000"/>
                </a:solidFill>
                <a:effectLst/>
                <a:highlight>
                  <a:srgbClr val="FFFFFF"/>
                </a:highlight>
              </a:rPr>
              <a:t>Analyze</a:t>
            </a:r>
            <a:r>
              <a:rPr lang="en-IN" sz="2000" b="0" i="0" dirty="0">
                <a:solidFill>
                  <a:srgbClr val="000000"/>
                </a:solidFill>
                <a:effectLst/>
                <a:highlight>
                  <a:srgbClr val="FFFFFF"/>
                </a:highlight>
              </a:rPr>
              <a:t> data regularly and keep tracking errors to resolve them easily.</a:t>
            </a:r>
          </a:p>
          <a:p>
            <a:pPr lvl="1" algn="just"/>
            <a:r>
              <a:rPr lang="en-IN" sz="2000" b="0" i="0" dirty="0">
                <a:solidFill>
                  <a:srgbClr val="000000"/>
                </a:solidFill>
                <a:effectLst/>
                <a:highlight>
                  <a:srgbClr val="FFFFFF"/>
                </a:highlight>
              </a:rPr>
              <a:t>Review the collected and annotated data.</a:t>
            </a:r>
          </a:p>
          <a:p>
            <a:pPr lvl="1" algn="just"/>
            <a:r>
              <a:rPr lang="en-IN" sz="2000" b="0" i="0" dirty="0">
                <a:solidFill>
                  <a:srgbClr val="000000"/>
                </a:solidFill>
                <a:effectLst/>
                <a:highlight>
                  <a:srgbClr val="FFFFFF"/>
                </a:highlight>
              </a:rPr>
              <a:t>Use multi-pass annotation such as sentiment analysis, content moderation, and intent recognition</a:t>
            </a:r>
            <a:endParaRPr lang="en-IN" sz="3200" b="0" i="0" dirty="0">
              <a:effectLst/>
              <a:highlight>
                <a:srgbClr val="FFFFFF"/>
              </a:highlight>
            </a:endParaRPr>
          </a:p>
          <a:p>
            <a:pPr marL="0" indent="0">
              <a:buNone/>
            </a:pPr>
            <a:endParaRPr lang="en-IN" sz="2000" b="0" i="0" dirty="0">
              <a:effectLst/>
              <a:highlight>
                <a:srgbClr val="FFFFFF"/>
              </a:highlight>
            </a:endParaRPr>
          </a:p>
          <a:p>
            <a:pPr marL="0" indent="0">
              <a:buNone/>
            </a:pPr>
            <a:endParaRPr lang="en-IN" sz="2000" b="0" i="0" dirty="0">
              <a:effectLst/>
              <a:highlight>
                <a:srgbClr val="FFFFFF"/>
              </a:highlight>
            </a:endParaRPr>
          </a:p>
          <a:p>
            <a:pPr marL="0" indent="0">
              <a:buNone/>
            </a:pPr>
            <a:endParaRPr lang="en-IN" sz="2200" dirty="0">
              <a:solidFill>
                <a:srgbClr val="333333"/>
              </a:solidFill>
              <a:highlight>
                <a:srgbClr val="FFFFFF"/>
              </a:highlight>
            </a:endParaRPr>
          </a:p>
        </p:txBody>
      </p:sp>
    </p:spTree>
    <p:extLst>
      <p:ext uri="{BB962C8B-B14F-4D97-AF65-F5344CB8AC3E}">
        <p14:creationId xmlns:p14="http://schemas.microsoft.com/office/powerpoint/2010/main" val="32978314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C6499-13D9-2CE7-8776-0E8595551AD8}"/>
              </a:ext>
            </a:extLst>
          </p:cNvPr>
          <p:cNvSpPr txBox="1"/>
          <p:nvPr/>
        </p:nvSpPr>
        <p:spPr>
          <a:xfrm>
            <a:off x="3323959" y="197706"/>
            <a:ext cx="3613490" cy="461665"/>
          </a:xfrm>
          <a:prstGeom prst="rect">
            <a:avLst/>
          </a:prstGeom>
          <a:noFill/>
        </p:spPr>
        <p:txBody>
          <a:bodyPr wrap="none" rtlCol="0">
            <a:spAutoFit/>
          </a:bodyPr>
          <a:lstStyle/>
          <a:p>
            <a:r>
              <a:rPr lang="en-IN" sz="2400" b="1" dirty="0"/>
              <a:t>Issues in Machine Learning</a:t>
            </a:r>
            <a:endParaRPr lang="en-US" sz="2400" b="1" dirty="0"/>
          </a:p>
        </p:txBody>
      </p:sp>
      <p:sp>
        <p:nvSpPr>
          <p:cNvPr id="7" name="Content Placeholder 6">
            <a:extLst>
              <a:ext uri="{FF2B5EF4-FFF2-40B4-BE49-F238E27FC236}">
                <a16:creationId xmlns:a16="http://schemas.microsoft.com/office/drawing/2014/main" id="{CCFBF6DE-FA69-969D-4C37-D3179344EFF2}"/>
              </a:ext>
            </a:extLst>
          </p:cNvPr>
          <p:cNvSpPr>
            <a:spLocks noGrp="1"/>
          </p:cNvSpPr>
          <p:nvPr>
            <p:ph idx="1"/>
          </p:nvPr>
        </p:nvSpPr>
        <p:spPr>
          <a:xfrm>
            <a:off x="457200" y="957648"/>
            <a:ext cx="8229600" cy="3008871"/>
          </a:xfrm>
        </p:spPr>
        <p:txBody>
          <a:bodyPr/>
          <a:lstStyle/>
          <a:p>
            <a:pPr marL="0" indent="0">
              <a:buNone/>
            </a:pPr>
            <a:r>
              <a:rPr lang="en-IN" sz="2000" b="0" i="0" dirty="0">
                <a:effectLst/>
                <a:highlight>
                  <a:srgbClr val="FFFFFF"/>
                </a:highlight>
              </a:rPr>
              <a:t>5. </a:t>
            </a:r>
            <a:r>
              <a:rPr lang="en-IN" sz="2000" b="1" i="0" dirty="0">
                <a:effectLst/>
                <a:highlight>
                  <a:srgbClr val="FFFFFF"/>
                </a:highlight>
              </a:rPr>
              <a:t>Feature Engineering: </a:t>
            </a:r>
            <a:r>
              <a:rPr lang="en-IN" sz="2000" b="0" i="0" dirty="0">
                <a:effectLst/>
                <a:highlight>
                  <a:srgbClr val="FFFFFF"/>
                </a:highlight>
              </a:rPr>
              <a:t>Selecting and transforming relevant features.</a:t>
            </a:r>
            <a:endParaRPr lang="en-IN" sz="2000" dirty="0">
              <a:highlight>
                <a:srgbClr val="FFFFFF"/>
              </a:highlight>
            </a:endParaRPr>
          </a:p>
          <a:p>
            <a:pPr marL="0" indent="0">
              <a:buNone/>
            </a:pPr>
            <a:r>
              <a:rPr lang="en-IN" sz="2000" b="0" i="0" dirty="0">
                <a:effectLst/>
                <a:highlight>
                  <a:srgbClr val="FFFFFF"/>
                </a:highlight>
              </a:rPr>
              <a:t>6. Hy</a:t>
            </a:r>
            <a:r>
              <a:rPr lang="en-IN" sz="2000" b="1" i="0" dirty="0">
                <a:effectLst/>
                <a:highlight>
                  <a:srgbClr val="FFFFFF"/>
                </a:highlight>
              </a:rPr>
              <a:t>perparameter Tuning</a:t>
            </a:r>
            <a:r>
              <a:rPr lang="en-IN" sz="2000" b="0" i="0" dirty="0">
                <a:effectLst/>
                <a:highlight>
                  <a:srgbClr val="FFFFFF"/>
                </a:highlight>
              </a:rPr>
              <a:t>: Finding optimal model parameters.</a:t>
            </a:r>
          </a:p>
          <a:p>
            <a:pPr marL="0" indent="0">
              <a:buNone/>
            </a:pPr>
            <a:r>
              <a:rPr lang="en-IN" sz="2000" b="1" dirty="0">
                <a:highlight>
                  <a:srgbClr val="FFFFFF"/>
                </a:highlight>
              </a:rPr>
              <a:t>7</a:t>
            </a:r>
            <a:r>
              <a:rPr lang="en-IN" sz="2000" b="1" i="0" dirty="0">
                <a:effectLst/>
                <a:highlight>
                  <a:srgbClr val="FFFFFF"/>
                </a:highlight>
              </a:rPr>
              <a:t>. Model Interpretability: </a:t>
            </a:r>
            <a:r>
              <a:rPr lang="en-IN" sz="2000" b="0" i="0" dirty="0">
                <a:effectLst/>
                <a:highlight>
                  <a:srgbClr val="FFFFFF"/>
                </a:highlight>
              </a:rPr>
              <a:t>Understanding model decisions and explanations.</a:t>
            </a:r>
          </a:p>
          <a:p>
            <a:pPr marL="0" indent="0">
              <a:buNone/>
            </a:pPr>
            <a:r>
              <a:rPr lang="en-IN" sz="2000" b="0" i="0" dirty="0">
                <a:effectLst/>
                <a:highlight>
                  <a:srgbClr val="FFFFFF"/>
                </a:highlight>
              </a:rPr>
              <a:t>8. </a:t>
            </a:r>
            <a:r>
              <a:rPr lang="en-IN" sz="2000" b="1" i="0" dirty="0">
                <a:effectLst/>
                <a:highlight>
                  <a:srgbClr val="FFFFFF"/>
                </a:highlight>
              </a:rPr>
              <a:t>Class Imbalance: </a:t>
            </a:r>
            <a:r>
              <a:rPr lang="en-IN" sz="2000" b="0" i="0" dirty="0">
                <a:effectLst/>
                <a:highlight>
                  <a:srgbClr val="FFFFFF"/>
                </a:highlight>
              </a:rPr>
              <a:t>Dealing with unequal class distributions.</a:t>
            </a:r>
          </a:p>
          <a:p>
            <a:pPr marL="0" indent="0">
              <a:buNone/>
            </a:pPr>
            <a:r>
              <a:rPr lang="en-IN" sz="2000" dirty="0">
                <a:highlight>
                  <a:srgbClr val="FFFFFF"/>
                </a:highlight>
              </a:rPr>
              <a:t>9</a:t>
            </a:r>
            <a:r>
              <a:rPr lang="en-IN" sz="2000" b="0" i="0" dirty="0">
                <a:effectLst/>
                <a:highlight>
                  <a:srgbClr val="FFFFFF"/>
                </a:highlight>
              </a:rPr>
              <a:t>. </a:t>
            </a:r>
            <a:r>
              <a:rPr lang="en-IN" sz="2000" b="1" i="0" dirty="0">
                <a:effectLst/>
                <a:highlight>
                  <a:srgbClr val="FFFFFF"/>
                </a:highlight>
              </a:rPr>
              <a:t>Adversarial Attacks</a:t>
            </a:r>
            <a:r>
              <a:rPr lang="en-IN" sz="2000" b="0" i="0" dirty="0">
                <a:effectLst/>
                <a:highlight>
                  <a:srgbClr val="FFFFFF"/>
                </a:highlight>
              </a:rPr>
              <a:t>: Protecting models from intentional data manipulation.</a:t>
            </a:r>
          </a:p>
          <a:p>
            <a:pPr marL="0" indent="0">
              <a:buNone/>
            </a:pPr>
            <a:r>
              <a:rPr lang="en-IN" sz="2000" dirty="0">
                <a:highlight>
                  <a:srgbClr val="FFFFFF"/>
                </a:highlight>
              </a:rPr>
              <a:t>10</a:t>
            </a:r>
            <a:r>
              <a:rPr lang="en-IN" sz="2000" b="0" i="0" dirty="0">
                <a:effectLst/>
                <a:highlight>
                  <a:srgbClr val="FFFFFF"/>
                </a:highlight>
              </a:rPr>
              <a:t>. </a:t>
            </a:r>
            <a:r>
              <a:rPr lang="en-IN" sz="2000" b="1" i="0" dirty="0">
                <a:effectLst/>
                <a:highlight>
                  <a:srgbClr val="FFFFFF"/>
                </a:highlight>
              </a:rPr>
              <a:t>Ethics and Fairness: </a:t>
            </a:r>
            <a:r>
              <a:rPr lang="en-IN" sz="2000" b="0" i="0" dirty="0">
                <a:effectLst/>
                <a:highlight>
                  <a:srgbClr val="FFFFFF"/>
                </a:highlight>
              </a:rPr>
              <a:t>Ensuring models are unbiased and ethical.</a:t>
            </a:r>
          </a:p>
          <a:p>
            <a:pPr marL="0" indent="0">
              <a:buNone/>
            </a:pPr>
            <a:endParaRPr lang="en-IN" sz="2000" b="0" i="0" dirty="0">
              <a:effectLst/>
              <a:highlight>
                <a:srgbClr val="FFFFFF"/>
              </a:highlight>
            </a:endParaRPr>
          </a:p>
          <a:p>
            <a:pPr marL="0" indent="0">
              <a:buNone/>
            </a:pPr>
            <a:endParaRPr lang="en-IN" sz="2200" dirty="0">
              <a:solidFill>
                <a:srgbClr val="333333"/>
              </a:solidFill>
              <a:highlight>
                <a:srgbClr val="FFFFFF"/>
              </a:highlight>
            </a:endParaRPr>
          </a:p>
        </p:txBody>
      </p:sp>
    </p:spTree>
    <p:extLst>
      <p:ext uri="{BB962C8B-B14F-4D97-AF65-F5344CB8AC3E}">
        <p14:creationId xmlns:p14="http://schemas.microsoft.com/office/powerpoint/2010/main" val="16490637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Data Science Vs. Machine Learning and AI</a:t>
            </a:r>
          </a:p>
        </p:txBody>
      </p:sp>
      <p:graphicFrame>
        <p:nvGraphicFramePr>
          <p:cNvPr id="2" name="Table 1"/>
          <p:cNvGraphicFramePr>
            <a:graphicFrameLocks noGrp="1"/>
          </p:cNvGraphicFramePr>
          <p:nvPr/>
        </p:nvGraphicFramePr>
        <p:xfrm>
          <a:off x="1447800" y="1219200"/>
          <a:ext cx="6096000" cy="48006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66700">
                <a:tc>
                  <a:txBody>
                    <a:bodyPr/>
                    <a:lstStyle/>
                    <a:p>
                      <a:r>
                        <a:rPr lang="en-US" sz="1200" b="1"/>
                        <a:t>Artificial Intelligence </a:t>
                      </a:r>
                      <a:endParaRPr lang="en-US" sz="1200"/>
                    </a:p>
                  </a:txBody>
                  <a:tcPr marL="62861" marR="62861" marT="31430" marB="31430" anchor="ctr">
                    <a:lnL>
                      <a:noFill/>
                    </a:lnL>
                    <a:lnR>
                      <a:noFill/>
                    </a:lnR>
                    <a:lnT>
                      <a:noFill/>
                    </a:lnT>
                    <a:lnB>
                      <a:noFill/>
                    </a:lnB>
                  </a:tcPr>
                </a:tc>
                <a:tc>
                  <a:txBody>
                    <a:bodyPr/>
                    <a:lstStyle/>
                    <a:p>
                      <a:r>
                        <a:rPr lang="en-US" sz="1200" b="1"/>
                        <a:t>Machine Learning</a:t>
                      </a:r>
                      <a:endParaRPr lang="en-US" sz="1200"/>
                    </a:p>
                  </a:txBody>
                  <a:tcPr marL="62861" marR="62861" marT="31430" marB="31430" anchor="ctr">
                    <a:lnL>
                      <a:noFill/>
                    </a:lnL>
                    <a:lnR>
                      <a:noFill/>
                    </a:lnR>
                    <a:lnT>
                      <a:noFill/>
                    </a:lnT>
                    <a:lnB>
                      <a:noFill/>
                    </a:lnB>
                  </a:tcPr>
                </a:tc>
                <a:tc>
                  <a:txBody>
                    <a:bodyPr/>
                    <a:lstStyle/>
                    <a:p>
                      <a:r>
                        <a:rPr lang="en-US" sz="1200" b="1"/>
                        <a:t>Data Science</a:t>
                      </a:r>
                      <a:endParaRPr lang="en-US" sz="1200"/>
                    </a:p>
                  </a:txBody>
                  <a:tcPr marL="62861" marR="62861" marT="31430" marB="31430" anchor="ctr">
                    <a:lnL>
                      <a:noFill/>
                    </a:lnL>
                    <a:lnR>
                      <a:noFill/>
                    </a:lnR>
                    <a:lnT>
                      <a:noFill/>
                    </a:lnT>
                    <a:lnB>
                      <a:noFill/>
                    </a:lnB>
                  </a:tcPr>
                </a:tc>
                <a:extLst>
                  <a:ext uri="{0D108BD9-81ED-4DB2-BD59-A6C34878D82A}">
                    <a16:rowId xmlns:a16="http://schemas.microsoft.com/office/drawing/2014/main" val="10000"/>
                  </a:ext>
                </a:extLst>
              </a:tr>
              <a:tr h="466725">
                <a:tc>
                  <a:txBody>
                    <a:bodyPr/>
                    <a:lstStyle/>
                    <a:p>
                      <a:r>
                        <a:rPr lang="en-US" sz="1200"/>
                        <a:t>Includes Machine Learning.</a:t>
                      </a:r>
                    </a:p>
                  </a:txBody>
                  <a:tcPr marL="62861" marR="62861" marT="31430" marB="31430" anchor="ctr">
                    <a:lnL>
                      <a:noFill/>
                    </a:lnL>
                    <a:lnR>
                      <a:noFill/>
                    </a:lnR>
                    <a:lnT>
                      <a:noFill/>
                    </a:lnT>
                    <a:lnB>
                      <a:noFill/>
                    </a:lnB>
                  </a:tcPr>
                </a:tc>
                <a:tc>
                  <a:txBody>
                    <a:bodyPr/>
                    <a:lstStyle/>
                    <a:p>
                      <a:r>
                        <a:rPr lang="en-US" sz="1200"/>
                        <a:t>Subset of Artificial Intelligence.</a:t>
                      </a:r>
                    </a:p>
                  </a:txBody>
                  <a:tcPr marL="62861" marR="62861" marT="31430" marB="31430" anchor="ctr">
                    <a:lnL>
                      <a:noFill/>
                    </a:lnL>
                    <a:lnR>
                      <a:noFill/>
                    </a:lnR>
                    <a:lnT>
                      <a:noFill/>
                    </a:lnT>
                    <a:lnB>
                      <a:noFill/>
                    </a:lnB>
                  </a:tcPr>
                </a:tc>
                <a:tc>
                  <a:txBody>
                    <a:bodyPr/>
                    <a:lstStyle/>
                    <a:p>
                      <a:r>
                        <a:rPr lang="en-US" sz="1200"/>
                        <a:t>Includes various Data Operations.</a:t>
                      </a:r>
                    </a:p>
                  </a:txBody>
                  <a:tcPr marL="62861" marR="62861" marT="31430" marB="31430" anchor="ctr">
                    <a:lnL>
                      <a:noFill/>
                    </a:lnL>
                    <a:lnR>
                      <a:noFill/>
                    </a:lnR>
                    <a:lnT>
                      <a:noFill/>
                    </a:lnT>
                    <a:lnB>
                      <a:noFill/>
                    </a:lnB>
                  </a:tcPr>
                </a:tc>
                <a:extLst>
                  <a:ext uri="{0D108BD9-81ED-4DB2-BD59-A6C34878D82A}">
                    <a16:rowId xmlns:a16="http://schemas.microsoft.com/office/drawing/2014/main" val="10001"/>
                  </a:ext>
                </a:extLst>
              </a:tr>
              <a:tr h="1466850">
                <a:tc>
                  <a:txBody>
                    <a:bodyPr/>
                    <a:lstStyle/>
                    <a:p>
                      <a:r>
                        <a:rPr lang="en-US" sz="1200"/>
                        <a:t>Artificial Intelligence combines large amounts of data through iterative processing and intelligent algorithms to help computers learn automatically.</a:t>
                      </a:r>
                    </a:p>
                  </a:txBody>
                  <a:tcPr marL="62861" marR="62861" marT="31430" marB="31430" anchor="ctr">
                    <a:lnL>
                      <a:noFill/>
                    </a:lnL>
                    <a:lnR>
                      <a:noFill/>
                    </a:lnR>
                    <a:lnT>
                      <a:noFill/>
                    </a:lnT>
                    <a:lnB>
                      <a:noFill/>
                    </a:lnB>
                  </a:tcPr>
                </a:tc>
                <a:tc>
                  <a:txBody>
                    <a:bodyPr/>
                    <a:lstStyle/>
                    <a:p>
                      <a:r>
                        <a:rPr lang="en-US" sz="1200"/>
                        <a:t>Machine Learning uses efficient programs that can use data without being explicitly told to do so.</a:t>
                      </a:r>
                    </a:p>
                  </a:txBody>
                  <a:tcPr marL="62861" marR="62861" marT="31430" marB="31430" anchor="ctr">
                    <a:lnL>
                      <a:noFill/>
                    </a:lnL>
                    <a:lnR>
                      <a:noFill/>
                    </a:lnR>
                    <a:lnT>
                      <a:noFill/>
                    </a:lnT>
                    <a:lnB>
                      <a:noFill/>
                    </a:lnB>
                  </a:tcPr>
                </a:tc>
                <a:tc>
                  <a:txBody>
                    <a:bodyPr/>
                    <a:lstStyle/>
                    <a:p>
                      <a:r>
                        <a:rPr lang="en-US" sz="1200"/>
                        <a:t>Data Science works by sourcing, cleaning, and processing data to extract meaning out of it for analytical purposes. </a:t>
                      </a:r>
                    </a:p>
                  </a:txBody>
                  <a:tcPr marL="62861" marR="62861" marT="31430" marB="31430" anchor="ctr">
                    <a:lnL>
                      <a:noFill/>
                    </a:lnL>
                    <a:lnR>
                      <a:noFill/>
                    </a:lnR>
                    <a:lnT>
                      <a:noFill/>
                    </a:lnT>
                    <a:lnB>
                      <a:noFill/>
                    </a:lnB>
                  </a:tcPr>
                </a:tc>
                <a:extLst>
                  <a:ext uri="{0D108BD9-81ED-4DB2-BD59-A6C34878D82A}">
                    <a16:rowId xmlns:a16="http://schemas.microsoft.com/office/drawing/2014/main" val="10002"/>
                  </a:ext>
                </a:extLst>
              </a:tr>
              <a:tr h="1066800">
                <a:tc>
                  <a:txBody>
                    <a:bodyPr/>
                    <a:lstStyle/>
                    <a:p>
                      <a:r>
                        <a:rPr lang="en-US" sz="1200"/>
                        <a:t>Some of the popular tools that AI uses are-</a:t>
                      </a:r>
                      <a:br>
                        <a:rPr lang="en-US" sz="1200"/>
                      </a:br>
                      <a:r>
                        <a:rPr lang="en-US" sz="1200"/>
                        <a:t>1. TensorFlow2. Scikit Learn</a:t>
                      </a:r>
                      <a:br>
                        <a:rPr lang="en-US" sz="1200"/>
                      </a:br>
                      <a:r>
                        <a:rPr lang="en-US" sz="1200"/>
                        <a:t>3. Keras</a:t>
                      </a:r>
                    </a:p>
                  </a:txBody>
                  <a:tcPr marL="62861" marR="62861" marT="31430" marB="31430" anchor="ctr">
                    <a:lnL>
                      <a:noFill/>
                    </a:lnL>
                    <a:lnR>
                      <a:noFill/>
                    </a:lnR>
                    <a:lnT>
                      <a:noFill/>
                    </a:lnT>
                    <a:lnB>
                      <a:noFill/>
                    </a:lnB>
                  </a:tcPr>
                </a:tc>
                <a:tc>
                  <a:txBody>
                    <a:bodyPr/>
                    <a:lstStyle/>
                    <a:p>
                      <a:r>
                        <a:rPr lang="en-US" sz="1200"/>
                        <a:t>The popular tools that Machine Learning makes use of are-1. Amazon Lex2. IBM Watson Studio3. Microsoft Azure ML Studio</a:t>
                      </a:r>
                    </a:p>
                  </a:txBody>
                  <a:tcPr marL="62861" marR="62861" marT="31430" marB="31430" anchor="ctr">
                    <a:lnL>
                      <a:noFill/>
                    </a:lnL>
                    <a:lnR>
                      <a:noFill/>
                    </a:lnR>
                    <a:lnT>
                      <a:noFill/>
                    </a:lnT>
                    <a:lnB>
                      <a:noFill/>
                    </a:lnB>
                  </a:tcPr>
                </a:tc>
                <a:tc>
                  <a:txBody>
                    <a:bodyPr/>
                    <a:lstStyle/>
                    <a:p>
                      <a:r>
                        <a:rPr lang="en-US" sz="1200"/>
                        <a:t>Some of the popular tools used by Data Science are-1. SAS2. Tableau3. Apache Spark4. MATLAB</a:t>
                      </a:r>
                    </a:p>
                  </a:txBody>
                  <a:tcPr marL="62861" marR="62861" marT="31430" marB="31430" anchor="ctr">
                    <a:lnL>
                      <a:noFill/>
                    </a:lnL>
                    <a:lnR>
                      <a:noFill/>
                    </a:lnR>
                    <a:lnT>
                      <a:noFill/>
                    </a:lnT>
                    <a:lnB>
                      <a:noFill/>
                    </a:lnB>
                  </a:tcPr>
                </a:tc>
                <a:extLst>
                  <a:ext uri="{0D108BD9-81ED-4DB2-BD59-A6C34878D82A}">
                    <a16:rowId xmlns:a16="http://schemas.microsoft.com/office/drawing/2014/main" val="10003"/>
                  </a:ext>
                </a:extLst>
              </a:tr>
              <a:tr h="666750">
                <a:tc>
                  <a:txBody>
                    <a:bodyPr/>
                    <a:lstStyle/>
                    <a:p>
                      <a:r>
                        <a:rPr lang="en-US" sz="1200"/>
                        <a:t>Artificial Intelligence uses logic and decision trees. </a:t>
                      </a:r>
                    </a:p>
                  </a:txBody>
                  <a:tcPr marL="62861" marR="62861" marT="31430" marB="31430" anchor="ctr">
                    <a:lnL>
                      <a:noFill/>
                    </a:lnL>
                    <a:lnR>
                      <a:noFill/>
                    </a:lnR>
                    <a:lnT>
                      <a:noFill/>
                    </a:lnT>
                    <a:lnB>
                      <a:noFill/>
                    </a:lnB>
                  </a:tcPr>
                </a:tc>
                <a:tc>
                  <a:txBody>
                    <a:bodyPr/>
                    <a:lstStyle/>
                    <a:p>
                      <a:r>
                        <a:rPr lang="en-US" sz="1200"/>
                        <a:t>Machine Learning uses statistical models. </a:t>
                      </a:r>
                    </a:p>
                  </a:txBody>
                  <a:tcPr marL="62861" marR="62861" marT="31430" marB="31430" anchor="ctr">
                    <a:lnL>
                      <a:noFill/>
                    </a:lnL>
                    <a:lnR>
                      <a:noFill/>
                    </a:lnR>
                    <a:lnT>
                      <a:noFill/>
                    </a:lnT>
                    <a:lnB>
                      <a:noFill/>
                    </a:lnB>
                  </a:tcPr>
                </a:tc>
                <a:tc>
                  <a:txBody>
                    <a:bodyPr/>
                    <a:lstStyle/>
                    <a:p>
                      <a:r>
                        <a:rPr lang="en-US" sz="1200"/>
                        <a:t>Data Science deals with structured and unstructured data. </a:t>
                      </a:r>
                    </a:p>
                  </a:txBody>
                  <a:tcPr marL="62861" marR="62861" marT="31430" marB="31430" anchor="ctr">
                    <a:lnL>
                      <a:noFill/>
                    </a:lnL>
                    <a:lnR>
                      <a:noFill/>
                    </a:lnR>
                    <a:lnT>
                      <a:noFill/>
                    </a:lnT>
                    <a:lnB>
                      <a:noFill/>
                    </a:lnB>
                  </a:tcPr>
                </a:tc>
                <a:extLst>
                  <a:ext uri="{0D108BD9-81ED-4DB2-BD59-A6C34878D82A}">
                    <a16:rowId xmlns:a16="http://schemas.microsoft.com/office/drawing/2014/main" val="10004"/>
                  </a:ext>
                </a:extLst>
              </a:tr>
              <a:tr h="866775">
                <a:tc>
                  <a:txBody>
                    <a:bodyPr/>
                    <a:lstStyle/>
                    <a:p>
                      <a:r>
                        <a:rPr lang="en-US" sz="1200"/>
                        <a:t>Chatbots, and Voice assistants are popular applications of AI. </a:t>
                      </a:r>
                    </a:p>
                  </a:txBody>
                  <a:tcPr marL="62861" marR="62861" marT="31430" marB="31430" anchor="ctr">
                    <a:lnL>
                      <a:noFill/>
                    </a:lnL>
                    <a:lnR>
                      <a:noFill/>
                    </a:lnR>
                    <a:lnT>
                      <a:noFill/>
                    </a:lnT>
                    <a:lnB>
                      <a:noFill/>
                    </a:lnB>
                  </a:tcPr>
                </a:tc>
                <a:tc>
                  <a:txBody>
                    <a:bodyPr/>
                    <a:lstStyle/>
                    <a:p>
                      <a:r>
                        <a:rPr lang="en-US" sz="1200"/>
                        <a:t>Recommendation Systems such as Spotify, and Facial Recognition are popular examples.</a:t>
                      </a:r>
                    </a:p>
                  </a:txBody>
                  <a:tcPr marL="62861" marR="62861" marT="31430" marB="31430" anchor="ctr">
                    <a:lnL>
                      <a:noFill/>
                    </a:lnL>
                    <a:lnR>
                      <a:noFill/>
                    </a:lnR>
                    <a:lnT>
                      <a:noFill/>
                    </a:lnT>
                    <a:lnB>
                      <a:noFill/>
                    </a:lnB>
                  </a:tcPr>
                </a:tc>
                <a:tc>
                  <a:txBody>
                    <a:bodyPr/>
                    <a:lstStyle/>
                    <a:p>
                      <a:r>
                        <a:rPr lang="en-US" sz="1200" dirty="0"/>
                        <a:t>Fraud Detection and Healthcare analysis are popular examples of Data Science. </a:t>
                      </a:r>
                    </a:p>
                  </a:txBody>
                  <a:tcPr marL="62861" marR="62861" marT="31430" marB="31430"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434410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3900" y="1013253"/>
            <a:ext cx="8229600" cy="5659395"/>
          </a:xfrm>
        </p:spPr>
        <p:txBody>
          <a:bodyPr>
            <a:noAutofit/>
          </a:bodyPr>
          <a:lstStyle/>
          <a:p>
            <a:pPr marL="127000" indent="0">
              <a:lnSpc>
                <a:spcPct val="100000"/>
              </a:lnSpc>
              <a:spcBef>
                <a:spcPts val="95"/>
              </a:spcBef>
              <a:buClr>
                <a:schemeClr val="tx1"/>
              </a:buClr>
              <a:buSzPct val="93181"/>
              <a:buNone/>
              <a:tabLst>
                <a:tab pos="286385" algn="l"/>
                <a:tab pos="287020" algn="l"/>
              </a:tabLst>
            </a:pPr>
            <a:r>
              <a:rPr lang="en-US" sz="2000" dirty="0"/>
              <a:t>1. </a:t>
            </a:r>
            <a:r>
              <a:rPr lang="en-US" sz="2000" dirty="0">
                <a:effectLst/>
              </a:rPr>
              <a:t>Define Machine Learning. Discuss with examples why machine learning is important. </a:t>
            </a:r>
          </a:p>
          <a:p>
            <a:pPr marL="355600">
              <a:lnSpc>
                <a:spcPct val="100000"/>
              </a:lnSpc>
              <a:spcBef>
                <a:spcPts val="95"/>
              </a:spcBef>
              <a:buClr>
                <a:schemeClr val="tx1"/>
              </a:buClr>
              <a:buSzPct val="93181"/>
              <a:buFont typeface="+mj-lt"/>
              <a:buAutoNum type="arabicPeriod"/>
              <a:tabLst>
                <a:tab pos="286385" algn="l"/>
                <a:tab pos="287020" algn="l"/>
              </a:tabLst>
            </a:pPr>
            <a:r>
              <a:rPr lang="en-US" sz="2000" dirty="0">
                <a:effectLst/>
              </a:rPr>
              <a:t>Discuss with examples some useful applications of machine learning. </a:t>
            </a:r>
          </a:p>
          <a:p>
            <a:pPr marL="355600">
              <a:lnSpc>
                <a:spcPct val="100000"/>
              </a:lnSpc>
              <a:spcBef>
                <a:spcPts val="95"/>
              </a:spcBef>
              <a:buClr>
                <a:schemeClr val="tx1"/>
              </a:buClr>
              <a:buSzPct val="93181"/>
              <a:buFont typeface="+mj-lt"/>
              <a:buAutoNum type="arabicPeriod"/>
              <a:tabLst>
                <a:tab pos="286385" algn="l"/>
                <a:tab pos="287020" algn="l"/>
              </a:tabLst>
            </a:pPr>
            <a:r>
              <a:rPr lang="en-US" sz="2000" dirty="0">
                <a:effectLst/>
              </a:rPr>
              <a:t>Explain how some areas/disciplines that influenced the machine learning. </a:t>
            </a:r>
          </a:p>
          <a:p>
            <a:pPr marL="355600">
              <a:lnSpc>
                <a:spcPct val="100000"/>
              </a:lnSpc>
              <a:spcBef>
                <a:spcPts val="95"/>
              </a:spcBef>
              <a:buClr>
                <a:schemeClr val="tx1"/>
              </a:buClr>
              <a:buSzPct val="93181"/>
              <a:buFont typeface="+mj-lt"/>
              <a:buAutoNum type="arabicPeriod"/>
              <a:tabLst>
                <a:tab pos="286385" algn="l"/>
                <a:tab pos="287020" algn="l"/>
              </a:tabLst>
            </a:pPr>
            <a:r>
              <a:rPr lang="en-US" sz="2000" dirty="0">
                <a:effectLst/>
              </a:rPr>
              <a:t>What do you mean by a well–posed learning problem? Explain the important features that are required to well–define a learning problem.</a:t>
            </a:r>
          </a:p>
          <a:p>
            <a:pPr marL="355600">
              <a:lnSpc>
                <a:spcPct val="100000"/>
              </a:lnSpc>
              <a:spcBef>
                <a:spcPts val="95"/>
              </a:spcBef>
              <a:buClr>
                <a:schemeClr val="tx1"/>
              </a:buClr>
              <a:buSzPct val="93181"/>
              <a:buFont typeface="+mj-lt"/>
              <a:buAutoNum type="arabicPeriod"/>
              <a:tabLst>
                <a:tab pos="286385" algn="l"/>
                <a:tab pos="287020" algn="l"/>
              </a:tabLst>
            </a:pPr>
            <a:r>
              <a:rPr lang="en-US" sz="2000" dirty="0">
                <a:effectLst/>
              </a:rPr>
              <a:t>Define learning program for a given problem. Describe the following problems with respect to Tasks, Performance and Experience: </a:t>
            </a:r>
          </a:p>
          <a:p>
            <a:pPr marL="12700" indent="0">
              <a:lnSpc>
                <a:spcPct val="100000"/>
              </a:lnSpc>
              <a:spcBef>
                <a:spcPts val="95"/>
              </a:spcBef>
              <a:buClr>
                <a:schemeClr val="tx1"/>
              </a:buClr>
              <a:buSzPct val="93181"/>
              <a:buNone/>
              <a:tabLst>
                <a:tab pos="286385" algn="l"/>
                <a:tab pos="287020" algn="l"/>
              </a:tabLst>
            </a:pPr>
            <a:r>
              <a:rPr lang="en-US" sz="2000" dirty="0">
                <a:effectLst/>
              </a:rPr>
              <a:t>	a. Checkers Learning Problems </a:t>
            </a:r>
          </a:p>
          <a:p>
            <a:pPr marL="12700" indent="0">
              <a:lnSpc>
                <a:spcPct val="100000"/>
              </a:lnSpc>
              <a:spcBef>
                <a:spcPts val="95"/>
              </a:spcBef>
              <a:buClr>
                <a:schemeClr val="tx1"/>
              </a:buClr>
              <a:buSzPct val="93181"/>
              <a:buNone/>
              <a:tabLst>
                <a:tab pos="286385" algn="l"/>
                <a:tab pos="287020" algn="l"/>
              </a:tabLst>
            </a:pPr>
            <a:r>
              <a:rPr lang="en-US" sz="2000" dirty="0">
                <a:effectLst/>
              </a:rPr>
              <a:t>	b. Handwritten Recognition Problem </a:t>
            </a:r>
          </a:p>
          <a:p>
            <a:pPr marL="12700" indent="0">
              <a:lnSpc>
                <a:spcPct val="100000"/>
              </a:lnSpc>
              <a:spcBef>
                <a:spcPts val="95"/>
              </a:spcBef>
              <a:buClr>
                <a:schemeClr val="tx1"/>
              </a:buClr>
              <a:buSzPct val="93181"/>
              <a:buNone/>
              <a:tabLst>
                <a:tab pos="286385" algn="l"/>
                <a:tab pos="287020" algn="l"/>
              </a:tabLst>
            </a:pPr>
            <a:r>
              <a:rPr lang="en-US" sz="2000" dirty="0">
                <a:effectLst/>
              </a:rPr>
              <a:t>	c. Robot Driving Learning Problem</a:t>
            </a:r>
          </a:p>
          <a:p>
            <a:pPr marL="12700" indent="0">
              <a:lnSpc>
                <a:spcPct val="100000"/>
              </a:lnSpc>
              <a:spcBef>
                <a:spcPts val="95"/>
              </a:spcBef>
              <a:buClr>
                <a:schemeClr val="tx1"/>
              </a:buClr>
              <a:buSzPct val="93181"/>
              <a:buNone/>
              <a:tabLst>
                <a:tab pos="286385" algn="l"/>
                <a:tab pos="287020" algn="l"/>
              </a:tabLst>
            </a:pPr>
            <a:r>
              <a:rPr lang="en-US" sz="2000" dirty="0">
                <a:effectLst/>
              </a:rPr>
              <a:t>6.  Describe in detail all the steps involved in designing a learning system. </a:t>
            </a:r>
          </a:p>
          <a:p>
            <a:pPr marL="12700" indent="0">
              <a:lnSpc>
                <a:spcPct val="100000"/>
              </a:lnSpc>
              <a:spcBef>
                <a:spcPts val="95"/>
              </a:spcBef>
              <a:buClr>
                <a:schemeClr val="tx1"/>
              </a:buClr>
              <a:buSzPct val="93181"/>
              <a:buNone/>
              <a:tabLst>
                <a:tab pos="286385" algn="l"/>
                <a:tab pos="287020" algn="l"/>
              </a:tabLst>
            </a:pPr>
            <a:r>
              <a:rPr lang="en-US" sz="2000" dirty="0">
                <a:effectLst/>
              </a:rPr>
              <a:t>7.  Discuss the perspective and issues in machine learning. </a:t>
            </a:r>
            <a:endParaRPr lang="en-US" sz="2000" dirty="0"/>
          </a:p>
          <a:p>
            <a:pPr marL="355600">
              <a:lnSpc>
                <a:spcPct val="100000"/>
              </a:lnSpc>
              <a:spcBef>
                <a:spcPts val="95"/>
              </a:spcBef>
              <a:buClr>
                <a:schemeClr val="tx1"/>
              </a:buClr>
              <a:buSzPct val="93181"/>
              <a:tabLst>
                <a:tab pos="286385" algn="l"/>
                <a:tab pos="287020" algn="l"/>
              </a:tabLst>
            </a:pPr>
            <a:r>
              <a:rPr lang="en-US" sz="2000" dirty="0"/>
              <a:t>NOTE: All Students have to write this assignment in separate note book.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046065" y="31172"/>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Assignment 1: </a:t>
            </a:r>
          </a:p>
        </p:txBody>
      </p:sp>
    </p:spTree>
    <p:extLst>
      <p:ext uri="{BB962C8B-B14F-4D97-AF65-F5344CB8AC3E}">
        <p14:creationId xmlns:p14="http://schemas.microsoft.com/office/powerpoint/2010/main" val="15351620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838200"/>
            <a:ext cx="8229600" cy="5518147"/>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What is Artificial Neural Network?</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What are the type of problems in which Artificial Neural Network can be applied?</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What is difference between BNN and ANN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Explain the k-Means </a:t>
            </a:r>
            <a:r>
              <a:rPr lang="en-US" sz="2200" dirty="0">
                <a:effectLst/>
              </a:rPr>
              <a:t>Algorithm</a:t>
            </a:r>
            <a:r>
              <a:rPr lang="en-US" sz="2000" dirty="0">
                <a:effectLst/>
                <a:latin typeface="Times New Roman" panose="02020603050405020304" pitchFamily="18" charset="0"/>
              </a:rPr>
              <a:t> with an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IN" sz="2000" dirty="0">
                <a:effectLst/>
                <a:latin typeface="Times New Roman" panose="02020603050405020304" pitchFamily="18" charset="0"/>
              </a:rPr>
              <a:t>What is </a:t>
            </a:r>
            <a:r>
              <a:rPr lang="en-IN" sz="2000" dirty="0">
                <a:effectLst/>
              </a:rPr>
              <a:t>Reinforcement</a:t>
            </a:r>
            <a:r>
              <a:rPr lang="en-IN" sz="2000" dirty="0">
                <a:effectLst/>
                <a:latin typeface="Times New Roman" panose="02020603050405020304" pitchFamily="18" charset="0"/>
              </a:rPr>
              <a:t> Learning? </a:t>
            </a:r>
            <a:r>
              <a:rPr lang="en-US" sz="2000" dirty="0">
                <a:latin typeface="Times New Roman" panose="02020603050405020304" pitchFamily="18" charset="0"/>
              </a:rPr>
              <a:t>Explain with the help of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t>Explain Bayesian networks with the help of Examples.</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Explain Support Vector Machine in details. Describe their importance.</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Explain Genetic Algorithms in details. </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046065" y="94750"/>
            <a:ext cx="6423471"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Assignment 2: </a:t>
            </a:r>
          </a:p>
        </p:txBody>
      </p:sp>
    </p:spTree>
    <p:extLst>
      <p:ext uri="{BB962C8B-B14F-4D97-AF65-F5344CB8AC3E}">
        <p14:creationId xmlns:p14="http://schemas.microsoft.com/office/powerpoint/2010/main" val="3701510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4093428"/>
          </a:xfrm>
          <a:prstGeom prst="rect">
            <a:avLst/>
          </a:prstGeom>
        </p:spPr>
        <p:txBody>
          <a:bodyPr wrap="square">
            <a:spAutoFit/>
          </a:bodyPr>
          <a:lstStyle/>
          <a:p>
            <a:r>
              <a:rPr lang="en-US" sz="2200" dirty="0"/>
              <a:t>1. What is the main task of a problem-solving agent?</a:t>
            </a:r>
            <a:br>
              <a:rPr lang="en-US" sz="2200" dirty="0"/>
            </a:br>
            <a:r>
              <a:rPr lang="en-US" sz="2200" dirty="0"/>
              <a:t>a) Solve the given problem and reach to goal</a:t>
            </a:r>
            <a:br>
              <a:rPr lang="en-US" sz="2200" dirty="0"/>
            </a:br>
            <a:r>
              <a:rPr lang="en-US" sz="2200" dirty="0"/>
              <a:t>b) To find out which sequence of action will get it to the goal state</a:t>
            </a:r>
            <a:br>
              <a:rPr lang="en-US" sz="2200" dirty="0"/>
            </a:br>
            <a:r>
              <a:rPr lang="en-US" sz="2200" dirty="0"/>
              <a:t>c) All of the mentioned</a:t>
            </a:r>
            <a:br>
              <a:rPr lang="en-US" sz="2200" dirty="0"/>
            </a:br>
            <a:r>
              <a:rPr lang="en-US" sz="2200" dirty="0"/>
              <a:t>d) None of the mentioned</a:t>
            </a:r>
          </a:p>
          <a:p>
            <a:endParaRPr lang="en-US" sz="2200" dirty="0"/>
          </a:p>
          <a:p>
            <a:r>
              <a:rPr lang="en-US" sz="2200" dirty="0"/>
              <a:t>2. What is state space?</a:t>
            </a:r>
            <a:br>
              <a:rPr lang="en-US" sz="2200" dirty="0"/>
            </a:br>
            <a:r>
              <a:rPr lang="en-US" sz="2200" dirty="0"/>
              <a:t>a) The whole problem</a:t>
            </a:r>
            <a:br>
              <a:rPr lang="en-US" sz="2200" dirty="0"/>
            </a:br>
            <a:r>
              <a:rPr lang="en-US" sz="2200" dirty="0"/>
              <a:t>b) Your Definition to a problem</a:t>
            </a:r>
            <a:br>
              <a:rPr lang="en-US" sz="2200" dirty="0"/>
            </a:br>
            <a:r>
              <a:rPr lang="en-US" sz="2200" dirty="0"/>
              <a:t>c) Problem you design</a:t>
            </a:r>
            <a:br>
              <a:rPr lang="en-US" sz="2200" dirty="0"/>
            </a:br>
            <a:r>
              <a:rPr lang="en-US" sz="2200" dirty="0"/>
              <a:t>d) Representing your problem with variable and parameter</a:t>
            </a:r>
            <a:br>
              <a:rPr lang="en-US" sz="2400" dirty="0"/>
            </a:br>
            <a:endParaRPr lang="en-US" dirty="0"/>
          </a:p>
        </p:txBody>
      </p:sp>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Daily Quiz</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5109091"/>
          </a:xfrm>
          <a:prstGeom prst="rect">
            <a:avLst/>
          </a:prstGeom>
        </p:spPr>
        <p:txBody>
          <a:bodyPr wrap="square">
            <a:spAutoFit/>
          </a:bodyPr>
          <a:lstStyle/>
          <a:p>
            <a:r>
              <a:rPr lang="en-US" sz="2200" dirty="0"/>
              <a:t>3. The problem-solving agent with several immediate options of unknown value can decide what to do by just examining different possible sequences of actions that lead to states of known value, and then choosing the best sequence. This process of looking for such a sequence is called Search.</a:t>
            </a:r>
            <a:br>
              <a:rPr lang="en-US" sz="2200" dirty="0"/>
            </a:br>
            <a:r>
              <a:rPr lang="en-US" sz="2200" dirty="0"/>
              <a:t>a) True</a:t>
            </a:r>
            <a:br>
              <a:rPr lang="en-US" sz="2200" dirty="0"/>
            </a:br>
            <a:r>
              <a:rPr lang="en-US" sz="2200" dirty="0"/>
              <a:t>b) False</a:t>
            </a:r>
            <a:br>
              <a:rPr lang="en-US" sz="2200" dirty="0"/>
            </a:br>
            <a:r>
              <a:rPr lang="en-US" sz="2200" dirty="0"/>
              <a:t> </a:t>
            </a:r>
          </a:p>
          <a:p>
            <a:r>
              <a:rPr lang="en-US" sz="2200" dirty="0"/>
              <a:t>4. A search algorithm takes _________ as an input and returns ________ as an output.</a:t>
            </a:r>
            <a:br>
              <a:rPr lang="en-US" sz="2200" dirty="0"/>
            </a:br>
            <a:r>
              <a:rPr lang="en-US" sz="2200" dirty="0"/>
              <a:t>a) Input, output</a:t>
            </a:r>
            <a:br>
              <a:rPr lang="en-US" sz="2200" dirty="0"/>
            </a:br>
            <a:r>
              <a:rPr lang="en-US" sz="2200" dirty="0"/>
              <a:t>b) Problem, solution</a:t>
            </a:r>
            <a:br>
              <a:rPr lang="en-US" sz="2200" dirty="0"/>
            </a:br>
            <a:r>
              <a:rPr lang="en-US" sz="2200" dirty="0"/>
              <a:t>c) Solution, problem</a:t>
            </a:r>
            <a:br>
              <a:rPr lang="en-US" sz="2200" dirty="0"/>
            </a:br>
            <a:r>
              <a:rPr lang="en-US" sz="2200" dirty="0"/>
              <a:t>d) Parameters, sequence of actions</a:t>
            </a:r>
            <a:br>
              <a:rPr lang="en-US" sz="2400" dirty="0"/>
            </a:br>
            <a:endParaRPr lang="en-US" dirty="0"/>
          </a:p>
        </p:txBody>
      </p:sp>
      <p:sp>
        <p:nvSpPr>
          <p:cNvPr id="2" name="Title 1">
            <a:extLst>
              <a:ext uri="{FF2B5EF4-FFF2-40B4-BE49-F238E27FC236}">
                <a16:creationId xmlns:a16="http://schemas.microsoft.com/office/drawing/2014/main" id="{29D41C3F-40F0-8EB6-9DC7-81ACBC7FFF89}"/>
              </a:ext>
            </a:extLst>
          </p:cNvPr>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Daily Quiz</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5. A problem in a search space is defined by one of these state.</a:t>
            </a:r>
            <a:br>
              <a:rPr lang="en-US" sz="2200" dirty="0"/>
            </a:br>
            <a:r>
              <a:rPr lang="en-US" sz="2200" dirty="0"/>
              <a:t>a) Initial state</a:t>
            </a:r>
            <a:br>
              <a:rPr lang="en-US" sz="2200" dirty="0"/>
            </a:br>
            <a:r>
              <a:rPr lang="en-US" sz="2200" dirty="0"/>
              <a:t>b) Last state</a:t>
            </a:r>
            <a:br>
              <a:rPr lang="en-US" sz="2200" dirty="0"/>
            </a:br>
            <a:r>
              <a:rPr lang="en-US" sz="2200" dirty="0"/>
              <a:t>c) Intermediate state</a:t>
            </a:r>
            <a:br>
              <a:rPr lang="en-US" sz="2200" dirty="0"/>
            </a:br>
            <a:r>
              <a:rPr lang="en-US" sz="2200" dirty="0"/>
              <a:t>d) All of the mentioned </a:t>
            </a:r>
          </a:p>
          <a:p>
            <a:br>
              <a:rPr lang="en-IN" sz="2200" dirty="0"/>
            </a:br>
            <a:r>
              <a:rPr lang="en-US" sz="2200" dirty="0"/>
              <a:t> 6. The Set of actions for a problem in a state space is formulated by a ___________</a:t>
            </a:r>
            <a:br>
              <a:rPr lang="en-US" sz="2200" dirty="0"/>
            </a:br>
            <a:r>
              <a:rPr lang="en-US" sz="2200" dirty="0"/>
              <a:t>a) Intermediate states</a:t>
            </a:r>
            <a:br>
              <a:rPr lang="en-US" sz="2200" dirty="0"/>
            </a:br>
            <a:r>
              <a:rPr lang="en-US" sz="2200" dirty="0"/>
              <a:t>b) Initial state</a:t>
            </a:r>
            <a:br>
              <a:rPr lang="en-US" sz="2200" dirty="0"/>
            </a:br>
            <a:r>
              <a:rPr lang="en-US" sz="2200" dirty="0"/>
              <a:t>c) Successor function, which takes current action and returns next immediate state</a:t>
            </a:r>
            <a:br>
              <a:rPr lang="en-US" sz="2200" dirty="0"/>
            </a:br>
            <a:r>
              <a:rPr lang="en-US" sz="2200" dirty="0"/>
              <a:t>d) None of the mentioned</a:t>
            </a:r>
          </a:p>
        </p:txBody>
      </p:sp>
      <p:sp>
        <p:nvSpPr>
          <p:cNvPr id="2" name="Title 1">
            <a:extLst>
              <a:ext uri="{FF2B5EF4-FFF2-40B4-BE49-F238E27FC236}">
                <a16:creationId xmlns:a16="http://schemas.microsoft.com/office/drawing/2014/main" id="{B0F5EFF4-A83D-EC06-6622-5552D8CC8E77}"/>
              </a:ext>
            </a:extLst>
          </p:cNvPr>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Daily Quiz</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1. A solution to a problem is a ……………from the initial state to a goal state. Solution quality is measured by the path cost function, and an optimal solution has the highest path cost among all solutions.</a:t>
            </a:r>
            <a:br>
              <a:rPr lang="en-US" sz="2200" dirty="0"/>
            </a:br>
            <a:r>
              <a:rPr lang="en-US" sz="2200" dirty="0"/>
              <a:t>a) Path</a:t>
            </a:r>
            <a:br>
              <a:rPr lang="en-US" sz="2200" dirty="0"/>
            </a:br>
            <a:r>
              <a:rPr lang="en-US" sz="2200" dirty="0"/>
              <a:t>b) Road </a:t>
            </a:r>
            <a:br>
              <a:rPr lang="en-US" sz="2200" dirty="0"/>
            </a:br>
            <a:r>
              <a:rPr lang="en-US" sz="2200" dirty="0"/>
              <a:t> </a:t>
            </a:r>
            <a:br>
              <a:rPr lang="en-IN" sz="2200" dirty="0"/>
            </a:br>
            <a:r>
              <a:rPr lang="en-US" sz="2200" dirty="0"/>
              <a:t> 2. The process of removing detail from a given state representation is called ______</a:t>
            </a:r>
            <a:br>
              <a:rPr lang="en-US" sz="2200" dirty="0"/>
            </a:br>
            <a:r>
              <a:rPr lang="en-US" sz="2200" dirty="0"/>
              <a:t>a) Extraction</a:t>
            </a:r>
            <a:br>
              <a:rPr lang="en-US" sz="2200" dirty="0"/>
            </a:br>
            <a:r>
              <a:rPr lang="en-US" sz="2200" dirty="0"/>
              <a:t>b) Abstraction</a:t>
            </a:r>
            <a:br>
              <a:rPr lang="en-US" sz="2200" dirty="0"/>
            </a:br>
            <a:r>
              <a:rPr lang="en-US" sz="2200" dirty="0"/>
              <a:t>c) Information Retrieval</a:t>
            </a:r>
            <a:br>
              <a:rPr lang="en-US" sz="2200" dirty="0"/>
            </a:br>
            <a:r>
              <a:rPr lang="en-US" sz="2200" dirty="0"/>
              <a:t>d) Mining of data</a:t>
            </a:r>
          </a:p>
        </p:txBody>
      </p:sp>
      <p:sp>
        <p:nvSpPr>
          <p:cNvPr id="7" name="Title 1"/>
          <p:cNvSpPr txBox="1">
            <a:spLocks/>
          </p:cNvSpPr>
          <p:nvPr/>
        </p:nvSpPr>
        <p:spPr>
          <a:xfrm>
            <a:off x="2046063" y="66124"/>
            <a:ext cx="6423472"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Glossary Questions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6495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2400" b="1"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3" name="Rectangle 2">
            <a:extLst>
              <a:ext uri="{FF2B5EF4-FFF2-40B4-BE49-F238E27FC236}">
                <a16:creationId xmlns:a16="http://schemas.microsoft.com/office/drawing/2014/main" id="{D35C4264-2E94-7D30-C198-BD42F4800401}"/>
              </a:ext>
            </a:extLst>
          </p:cNvPr>
          <p:cNvSpPr>
            <a:spLocks noChangeArrowheads="1"/>
          </p:cNvSpPr>
          <p:nvPr/>
        </p:nvSpPr>
        <p:spPr bwMode="auto">
          <a:xfrm>
            <a:off x="533400" y="2073533"/>
            <a:ext cx="86868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200" dirty="0">
                <a:latin typeface="Times New Roman" panose="02020603050405020304" pitchFamily="18" charset="0"/>
                <a:cs typeface="Times New Roman" panose="02020603050405020304" pitchFamily="18" charset="0"/>
              </a:rPr>
              <a:t>ML Result of 2021-22: 96.00%</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ML Resul</a:t>
            </a:r>
            <a:r>
              <a:rPr lang="en-US" sz="2200" dirty="0">
                <a:latin typeface="Times New Roman" panose="02020603050405020304" pitchFamily="18" charset="0"/>
                <a:cs typeface="Times New Roman" panose="02020603050405020304" pitchFamily="18" charset="0"/>
              </a:rPr>
              <a:t>t of 2022-23: 95.80%</a:t>
            </a:r>
            <a:endParaRPr kumimoji="0" lang="en-US" sz="2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246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832092"/>
          </a:xfrm>
          <a:prstGeom prst="rect">
            <a:avLst/>
          </a:prstGeom>
        </p:spPr>
        <p:txBody>
          <a:bodyPr wrap="square">
            <a:spAutoFit/>
          </a:bodyPr>
          <a:lstStyle/>
          <a:p>
            <a:r>
              <a:rPr lang="en-US" sz="2200" dirty="0"/>
              <a:t>3. A problem solving approach works well for ______________</a:t>
            </a:r>
            <a:br>
              <a:rPr lang="en-US" sz="2200" dirty="0"/>
            </a:br>
            <a:r>
              <a:rPr lang="en-US" sz="2200" dirty="0"/>
              <a:t>a) 8-Puzzle problem</a:t>
            </a:r>
            <a:br>
              <a:rPr lang="en-US" sz="2200" dirty="0"/>
            </a:br>
            <a:r>
              <a:rPr lang="en-US" sz="2200" dirty="0"/>
              <a:t>b) 8-queen problem</a:t>
            </a:r>
            <a:br>
              <a:rPr lang="en-US" sz="2200" dirty="0"/>
            </a:br>
            <a:r>
              <a:rPr lang="en-US" sz="2200" dirty="0"/>
              <a:t>c) Finding a optimal path from a given source to a destination</a:t>
            </a:r>
            <a:br>
              <a:rPr lang="en-US" sz="2200" dirty="0"/>
            </a:br>
            <a:r>
              <a:rPr lang="en-US" sz="2200" dirty="0"/>
              <a:t>d) Mars Hover (Robot Navigation)</a:t>
            </a:r>
            <a:br>
              <a:rPr lang="en-US" sz="2200" dirty="0"/>
            </a:br>
            <a:r>
              <a:rPr lang="en-US" sz="2200" dirty="0"/>
              <a:t> </a:t>
            </a:r>
            <a:br>
              <a:rPr lang="en-US" sz="2200" dirty="0"/>
            </a:br>
            <a:r>
              <a:rPr lang="en-US" sz="2200" dirty="0"/>
              <a:t> </a:t>
            </a:r>
            <a:br>
              <a:rPr lang="en-IN" sz="2200" dirty="0"/>
            </a:br>
            <a:r>
              <a:rPr lang="en-US" sz="2200" dirty="0"/>
              <a:t> 4. The _______ is a touring problem in which each city must be visited exactly once. The aim is to find the shortest tour.</a:t>
            </a:r>
            <a:br>
              <a:rPr lang="en-US" sz="2200" dirty="0"/>
            </a:br>
            <a:r>
              <a:rPr lang="en-US" sz="2200" dirty="0"/>
              <a:t>a) Finding shortest path between a source and a destination</a:t>
            </a:r>
            <a:br>
              <a:rPr lang="en-US" sz="2200" dirty="0"/>
            </a:br>
            <a:r>
              <a:rPr lang="en-US" sz="2200" dirty="0"/>
              <a:t>b) Travelling Salesman problem</a:t>
            </a:r>
            <a:br>
              <a:rPr lang="en-US" sz="2200" dirty="0"/>
            </a:br>
            <a:r>
              <a:rPr lang="en-US" sz="2200" dirty="0"/>
              <a:t>c) Map coloring problem</a:t>
            </a:r>
            <a:br>
              <a:rPr lang="en-US" sz="2200" dirty="0"/>
            </a:br>
            <a:r>
              <a:rPr lang="en-US" sz="2200" dirty="0"/>
              <a:t>d) Depth first search traversal on a given map represented as a graph</a:t>
            </a:r>
          </a:p>
        </p:txBody>
      </p:sp>
      <p:sp>
        <p:nvSpPr>
          <p:cNvPr id="2" name="Title 1">
            <a:extLst>
              <a:ext uri="{FF2B5EF4-FFF2-40B4-BE49-F238E27FC236}">
                <a16:creationId xmlns:a16="http://schemas.microsoft.com/office/drawing/2014/main" id="{DC81D141-BF89-9B76-16A1-A41C28D80E34}"/>
              </a:ext>
            </a:extLst>
          </p:cNvPr>
          <p:cNvSpPr txBox="1">
            <a:spLocks/>
          </p:cNvSpPr>
          <p:nvPr/>
        </p:nvSpPr>
        <p:spPr>
          <a:xfrm>
            <a:off x="2046063" y="66124"/>
            <a:ext cx="6423472"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Glossary Questions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1. Web Crawler is a/an ____________</a:t>
            </a:r>
            <a:br>
              <a:rPr lang="en-US" sz="2200" dirty="0"/>
            </a:br>
            <a:r>
              <a:rPr lang="en-US" sz="2200" dirty="0"/>
              <a:t>a) Intelligent goal-based agent</a:t>
            </a:r>
            <a:br>
              <a:rPr lang="en-US" sz="2200" dirty="0"/>
            </a:br>
            <a:r>
              <a:rPr lang="en-US" sz="2200" dirty="0"/>
              <a:t>b) Problem-solving agent</a:t>
            </a:r>
            <a:br>
              <a:rPr lang="en-US" sz="2200" dirty="0"/>
            </a:br>
            <a:r>
              <a:rPr lang="en-US" sz="2200" dirty="0"/>
              <a:t>c) Simple reflex agent</a:t>
            </a:r>
            <a:br>
              <a:rPr lang="en-US" sz="2200" dirty="0"/>
            </a:br>
            <a:r>
              <a:rPr lang="en-US" sz="2200" dirty="0"/>
              <a:t>d) Model based agent </a:t>
            </a:r>
            <a:br>
              <a:rPr lang="en-US" sz="2200" dirty="0"/>
            </a:br>
            <a:r>
              <a:rPr lang="en-US" sz="2200" dirty="0"/>
              <a:t> </a:t>
            </a:r>
            <a:br>
              <a:rPr lang="en-US" sz="2200" dirty="0"/>
            </a:br>
            <a:r>
              <a:rPr lang="en-US" sz="2200" dirty="0"/>
              <a:t> </a:t>
            </a:r>
            <a:br>
              <a:rPr lang="en-IN" sz="2200" dirty="0"/>
            </a:br>
            <a:r>
              <a:rPr lang="en-US" sz="2200" dirty="0"/>
              <a:t> 2. What is the major component/components for measuring the performance of problem solving?</a:t>
            </a:r>
            <a:br>
              <a:rPr lang="en-US" sz="2200" dirty="0"/>
            </a:br>
            <a:r>
              <a:rPr lang="en-US" sz="2200" dirty="0"/>
              <a:t>a) Completeness</a:t>
            </a:r>
            <a:br>
              <a:rPr lang="en-US" sz="2200" dirty="0"/>
            </a:br>
            <a:r>
              <a:rPr lang="en-US" sz="2200" dirty="0"/>
              <a:t>b) Optimality</a:t>
            </a:r>
            <a:br>
              <a:rPr lang="en-US" sz="2200" dirty="0"/>
            </a:br>
            <a:r>
              <a:rPr lang="en-US" sz="2200" dirty="0"/>
              <a:t>c) Time and Space complexity</a:t>
            </a:r>
            <a:br>
              <a:rPr lang="en-US" sz="2200" dirty="0"/>
            </a:br>
            <a:r>
              <a:rPr lang="en-US" sz="2200" dirty="0"/>
              <a:t>d) All of the mentioned</a:t>
            </a:r>
          </a:p>
        </p:txBody>
      </p:sp>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3. A production rule consists of ____________</a:t>
            </a:r>
            <a:br>
              <a:rPr lang="en-US" sz="2200" dirty="0"/>
            </a:br>
            <a:r>
              <a:rPr lang="en-US" sz="2200" dirty="0"/>
              <a:t>a) A set of Rule</a:t>
            </a:r>
            <a:br>
              <a:rPr lang="en-US" sz="2200" dirty="0"/>
            </a:br>
            <a:r>
              <a:rPr lang="en-US" sz="2200" dirty="0"/>
              <a:t>b) A sequence of steps</a:t>
            </a:r>
            <a:br>
              <a:rPr lang="en-US" sz="2200" dirty="0"/>
            </a:br>
            <a:r>
              <a:rPr lang="en-US" sz="2200" dirty="0"/>
              <a:t>c) Set of Rule &amp; sequence of steps</a:t>
            </a:r>
            <a:br>
              <a:rPr lang="en-US" sz="2200" dirty="0"/>
            </a:br>
            <a:r>
              <a:rPr lang="en-US" sz="2200" dirty="0"/>
              <a:t>d) Arbitrary representation to problem </a:t>
            </a:r>
            <a:br>
              <a:rPr lang="en-US" sz="2200" dirty="0"/>
            </a:br>
            <a:r>
              <a:rPr lang="en-US" sz="2200" dirty="0"/>
              <a:t> </a:t>
            </a:r>
            <a:br>
              <a:rPr lang="en-US" sz="2200" dirty="0"/>
            </a:br>
            <a:r>
              <a:rPr lang="en-US" sz="2200" dirty="0"/>
              <a:t> </a:t>
            </a:r>
            <a:br>
              <a:rPr lang="en-IN" sz="2200" dirty="0"/>
            </a:br>
            <a:r>
              <a:rPr lang="en-US" sz="2200" dirty="0"/>
              <a:t> 4. Which search method takes less memory?</a:t>
            </a:r>
            <a:br>
              <a:rPr lang="en-US" sz="2200" dirty="0"/>
            </a:br>
            <a:r>
              <a:rPr lang="en-US" sz="2200" dirty="0"/>
              <a:t>a) Depth-First Search</a:t>
            </a:r>
            <a:br>
              <a:rPr lang="en-US" sz="2200" dirty="0"/>
            </a:br>
            <a:r>
              <a:rPr lang="en-US" sz="2200" dirty="0"/>
              <a:t>b) Breadth-First search</a:t>
            </a:r>
            <a:br>
              <a:rPr lang="en-US" sz="2200" dirty="0"/>
            </a:br>
            <a:r>
              <a:rPr lang="en-US" sz="2200" dirty="0"/>
              <a:t>c) Linear Search</a:t>
            </a:r>
            <a:br>
              <a:rPr lang="en-US" sz="2200" dirty="0"/>
            </a:br>
            <a:r>
              <a:rPr lang="en-US" sz="2200" dirty="0"/>
              <a:t>d) Optimal search</a:t>
            </a:r>
          </a:p>
        </p:txBody>
      </p:sp>
      <p:sp>
        <p:nvSpPr>
          <p:cNvPr id="2" name="Title 1">
            <a:extLst>
              <a:ext uri="{FF2B5EF4-FFF2-40B4-BE49-F238E27FC236}">
                <a16:creationId xmlns:a16="http://schemas.microsoft.com/office/drawing/2014/main" id="{62ACD12F-B045-4CD8-C4FF-C73CDE7B93F7}"/>
              </a:ext>
            </a:extLst>
          </p:cNvPr>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5. Which is the best way to go for Game playing problem?</a:t>
            </a:r>
            <a:br>
              <a:rPr lang="en-US" sz="2200" dirty="0"/>
            </a:br>
            <a:r>
              <a:rPr lang="en-US" sz="2200" dirty="0"/>
              <a:t>a) Linear approach</a:t>
            </a:r>
            <a:br>
              <a:rPr lang="en-US" sz="2200" dirty="0"/>
            </a:br>
            <a:r>
              <a:rPr lang="en-US" sz="2200" dirty="0"/>
              <a:t>b) Heuristic approach (Some knowledge is stored)</a:t>
            </a:r>
            <a:br>
              <a:rPr lang="en-US" sz="2200" dirty="0"/>
            </a:br>
            <a:r>
              <a:rPr lang="en-US" sz="2200" dirty="0"/>
              <a:t>c) Random approach</a:t>
            </a:r>
            <a:br>
              <a:rPr lang="en-US" sz="2200" dirty="0"/>
            </a:br>
            <a:r>
              <a:rPr lang="en-US" sz="2200" dirty="0"/>
              <a:t>d) An Optimal approach </a:t>
            </a:r>
            <a:br>
              <a:rPr lang="en-US" sz="2200" dirty="0"/>
            </a:br>
            <a:r>
              <a:rPr lang="en-US" sz="2200" dirty="0"/>
              <a:t> </a:t>
            </a:r>
            <a:br>
              <a:rPr lang="en-US" sz="2200" dirty="0"/>
            </a:br>
            <a:r>
              <a:rPr lang="en-US" sz="2200" dirty="0"/>
              <a:t> 6. Which of the following applications include in the Strategic Computing Program?</a:t>
            </a:r>
            <a:br>
              <a:rPr lang="en-US" sz="2200" dirty="0"/>
            </a:br>
            <a:r>
              <a:rPr lang="en-US" sz="2200" dirty="0"/>
              <a:t>a) battle management</a:t>
            </a:r>
            <a:br>
              <a:rPr lang="en-US" sz="2200" dirty="0"/>
            </a:br>
            <a:r>
              <a:rPr lang="en-US" sz="2200" dirty="0"/>
              <a:t>b) autonomous systems</a:t>
            </a:r>
            <a:br>
              <a:rPr lang="en-US" sz="2200" dirty="0"/>
            </a:br>
            <a:r>
              <a:rPr lang="en-US" sz="2200" dirty="0"/>
              <a:t>c) pilot’s associate</a:t>
            </a:r>
            <a:br>
              <a:rPr lang="en-US" sz="2200" dirty="0"/>
            </a:br>
            <a:r>
              <a:rPr lang="en-US" sz="2200" dirty="0"/>
              <a:t>d) all of the mentioned</a:t>
            </a:r>
          </a:p>
        </p:txBody>
      </p:sp>
      <p:sp>
        <p:nvSpPr>
          <p:cNvPr id="2" name="Title 1">
            <a:extLst>
              <a:ext uri="{FF2B5EF4-FFF2-40B4-BE49-F238E27FC236}">
                <a16:creationId xmlns:a16="http://schemas.microsoft.com/office/drawing/2014/main" id="{11C5849F-CE40-0366-C3BD-064122A77B6B}"/>
              </a:ext>
            </a:extLst>
          </p:cNvPr>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7. How many things are concerned in the design of a learning element?</a:t>
            </a:r>
            <a:br>
              <a:rPr lang="en-US" sz="2200" dirty="0"/>
            </a:br>
            <a:r>
              <a:rPr lang="en-US" sz="2200" dirty="0"/>
              <a:t>a) 1</a:t>
            </a:r>
            <a:br>
              <a:rPr lang="en-US" sz="2200" dirty="0"/>
            </a:br>
            <a:r>
              <a:rPr lang="en-US" sz="2200" dirty="0"/>
              <a:t>b) 2</a:t>
            </a:r>
            <a:br>
              <a:rPr lang="en-US" sz="2200" dirty="0"/>
            </a:br>
            <a:r>
              <a:rPr lang="en-US" sz="2200" dirty="0"/>
              <a:t>c) 3</a:t>
            </a:r>
            <a:br>
              <a:rPr lang="en-US" sz="2200" dirty="0"/>
            </a:br>
            <a:r>
              <a:rPr lang="en-US" sz="2200" dirty="0"/>
              <a:t>d) 4</a:t>
            </a:r>
            <a:br>
              <a:rPr lang="en-US" sz="2200" dirty="0"/>
            </a:br>
            <a:r>
              <a:rPr lang="en-US" sz="2200" dirty="0"/>
              <a:t> </a:t>
            </a:r>
            <a:br>
              <a:rPr lang="en-US" sz="2200" dirty="0"/>
            </a:br>
            <a:r>
              <a:rPr lang="en-US" sz="2200" dirty="0"/>
              <a:t>8. What is used in determining the nature of the learning problem?</a:t>
            </a:r>
            <a:br>
              <a:rPr lang="en-US" sz="2200" dirty="0"/>
            </a:br>
            <a:r>
              <a:rPr lang="en-US" sz="2200" dirty="0"/>
              <a:t>a) Environment</a:t>
            </a:r>
            <a:br>
              <a:rPr lang="en-US" sz="2200" dirty="0"/>
            </a:br>
            <a:r>
              <a:rPr lang="en-US" sz="2200" dirty="0"/>
              <a:t>b) Feedback</a:t>
            </a:r>
            <a:br>
              <a:rPr lang="en-US" sz="2200" dirty="0"/>
            </a:br>
            <a:r>
              <a:rPr lang="en-US" sz="2200" dirty="0"/>
              <a:t>c) Problem</a:t>
            </a:r>
            <a:br>
              <a:rPr lang="en-US" sz="2200" dirty="0"/>
            </a:br>
            <a:r>
              <a:rPr lang="en-US" sz="2200" dirty="0"/>
              <a:t>d) All of the mentioned</a:t>
            </a:r>
          </a:p>
        </p:txBody>
      </p:sp>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9. How many types are available in machine learning?</a:t>
            </a:r>
            <a:br>
              <a:rPr lang="en-US" sz="2200" dirty="0"/>
            </a:br>
            <a:r>
              <a:rPr lang="en-US" sz="2200" dirty="0"/>
              <a:t>a) 1</a:t>
            </a:r>
            <a:br>
              <a:rPr lang="en-US" sz="2200" dirty="0"/>
            </a:br>
            <a:r>
              <a:rPr lang="en-US" sz="2200" dirty="0"/>
              <a:t>b) 2</a:t>
            </a:r>
            <a:br>
              <a:rPr lang="en-US" sz="2200" dirty="0"/>
            </a:br>
            <a:r>
              <a:rPr lang="en-US" sz="2200" dirty="0"/>
              <a:t>c) 3</a:t>
            </a:r>
            <a:br>
              <a:rPr lang="en-US" sz="2200" dirty="0"/>
            </a:br>
            <a:r>
              <a:rPr lang="en-US" sz="2200" dirty="0"/>
              <a:t>d) 4 </a:t>
            </a:r>
            <a:br>
              <a:rPr lang="en-US" sz="2200" dirty="0"/>
            </a:br>
            <a:r>
              <a:rPr lang="en-US" sz="2200" dirty="0"/>
              <a:t> </a:t>
            </a:r>
            <a:br>
              <a:rPr lang="en-US" sz="2200" dirty="0"/>
            </a:br>
            <a:r>
              <a:rPr lang="en-US" sz="2200" dirty="0"/>
              <a:t> 10. Which is used for utility functions in game playing algorithm?</a:t>
            </a:r>
            <a:br>
              <a:rPr lang="en-US" sz="2200" dirty="0"/>
            </a:br>
            <a:r>
              <a:rPr lang="en-US" sz="2200" dirty="0"/>
              <a:t>a) Linear polynomial</a:t>
            </a:r>
            <a:br>
              <a:rPr lang="en-US" sz="2200" dirty="0"/>
            </a:br>
            <a:r>
              <a:rPr lang="en-US" sz="2200" dirty="0"/>
              <a:t>b) Weighted polynomial</a:t>
            </a:r>
            <a:br>
              <a:rPr lang="en-US" sz="2200" dirty="0"/>
            </a:br>
            <a:r>
              <a:rPr lang="en-US" sz="2200" dirty="0"/>
              <a:t>c) Polynomial</a:t>
            </a:r>
            <a:br>
              <a:rPr lang="en-US" sz="2200" dirty="0"/>
            </a:br>
            <a:r>
              <a:rPr lang="en-US" sz="2200" dirty="0"/>
              <a:t>d) Linear weighted polynomial</a:t>
            </a:r>
            <a:br>
              <a:rPr lang="en-US" sz="2400" dirty="0"/>
            </a:br>
            <a:endParaRPr lang="en-US" sz="2200" dirty="0"/>
          </a:p>
        </p:txBody>
      </p:sp>
      <p:sp>
        <p:nvSpPr>
          <p:cNvPr id="2" name="Title 1">
            <a:extLst>
              <a:ext uri="{FF2B5EF4-FFF2-40B4-BE49-F238E27FC236}">
                <a16:creationId xmlns:a16="http://schemas.microsoft.com/office/drawing/2014/main" id="{8BF7F5A6-FE57-E84D-E478-40589FF0EACF}"/>
              </a:ext>
            </a:extLst>
          </p:cNvPr>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74318" y="70035"/>
            <a:ext cx="7065819"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Faculty Video Links, </a:t>
            </a:r>
            <a:r>
              <a:rPr lang="en-US" sz="2400" b="1" dirty="0" err="1"/>
              <a:t>Youtube</a:t>
            </a:r>
            <a:r>
              <a:rPr lang="en-US" sz="2400" b="1"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304800" y="1752600"/>
            <a:ext cx="8382000" cy="38164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Describe Machine Learning with suitable examples.[CO1]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Brief the well </a:t>
            </a:r>
            <a:r>
              <a:rPr kumimoji="0" lang="en-US" sz="2200" b="0" i="0" u="none" strike="noStrike" cap="none" normalizeH="0" baseline="0" dirty="0">
                <a:ln>
                  <a:noFill/>
                </a:ln>
                <a:solidFill>
                  <a:srgbClr val="000000"/>
                </a:solidFill>
                <a:effectLst/>
                <a:ea typeface="Calibri" pitchFamily="34" charset="0"/>
                <a:cs typeface="Times New Roman" pitchFamily="18" charset="0"/>
              </a:rPr>
              <a:t>defined</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learning problems.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Define the process of </a:t>
            </a: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Designing a Learning System?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Explain different perspective and Issues in Machine Learning.</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Define hypotheses.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Analyze THE CONCEPT LEARNING TASK - General-to-specific ordering of hypotheses?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Illustrate Find-S algorithm.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Describe List-Then-Eliminate algorithm.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Define Candidate elimination algorithm with example.</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Briefly explain Inductive bias.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p:txBody>
      </p:sp>
      <p:sp>
        <p:nvSpPr>
          <p:cNvPr id="8" name="Title 1"/>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Weekly Assignment</a:t>
            </a:r>
          </a:p>
        </p:txBody>
      </p:sp>
      <p:sp>
        <p:nvSpPr>
          <p:cNvPr id="9" name="Rectangle 8"/>
          <p:cNvSpPr/>
          <p:nvPr/>
        </p:nvSpPr>
        <p:spPr>
          <a:xfrm>
            <a:off x="381000" y="1219200"/>
            <a:ext cx="8305800" cy="523220"/>
          </a:xfrm>
          <a:prstGeom prst="rect">
            <a:avLst/>
          </a:prstGeom>
        </p:spPr>
        <p:txBody>
          <a:bodyPr wrap="square">
            <a:spAutoFit/>
          </a:bodyPr>
          <a:lstStyle/>
          <a:p>
            <a:pPr algn="ctr"/>
            <a:r>
              <a:rPr lang="en-US" sz="2800" dirty="0"/>
              <a:t>Assignment 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2"/>
          <a:stretch>
            <a:fillRect/>
          </a:stretch>
        </p:blipFill>
        <p:spPr>
          <a:xfrm>
            <a:off x="1545336" y="996190"/>
            <a:ext cx="5982218" cy="486562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2"/>
          <a:stretch>
            <a:fillRect/>
          </a:stretch>
        </p:blipFill>
        <p:spPr>
          <a:xfrm>
            <a:off x="1545336" y="996190"/>
            <a:ext cx="5982218" cy="4865620"/>
          </a:xfrm>
          <a:prstGeom prst="rect">
            <a:avLst/>
          </a:prstGeom>
        </p:spPr>
      </p:pic>
      <p:pic>
        <p:nvPicPr>
          <p:cNvPr id="4" name="Picture 3">
            <a:extLst>
              <a:ext uri="{FF2B5EF4-FFF2-40B4-BE49-F238E27FC236}">
                <a16:creationId xmlns:a16="http://schemas.microsoft.com/office/drawing/2014/main" id="{336ABD4D-DD55-3514-1CAE-FB5F3179A827}"/>
              </a:ext>
            </a:extLst>
          </p:cNvPr>
          <p:cNvPicPr>
            <a:picLocks noChangeAspect="1"/>
          </p:cNvPicPr>
          <p:nvPr/>
        </p:nvPicPr>
        <p:blipFill>
          <a:blip r:embed="rId3"/>
          <a:stretch>
            <a:fillRect/>
          </a:stretch>
        </p:blipFill>
        <p:spPr>
          <a:xfrm>
            <a:off x="1573759" y="823912"/>
            <a:ext cx="6149873" cy="5272088"/>
          </a:xfrm>
          <a:prstGeom prst="rect">
            <a:avLst/>
          </a:prstGeom>
        </p:spPr>
      </p:pic>
      <p:sp>
        <p:nvSpPr>
          <p:cNvPr id="2" name="Title 1">
            <a:extLst>
              <a:ext uri="{FF2B5EF4-FFF2-40B4-BE49-F238E27FC236}">
                <a16:creationId xmlns:a16="http://schemas.microsoft.com/office/drawing/2014/main" id="{22625EBD-DBFB-9F9A-3ED1-D9CB469B9287}"/>
              </a:ext>
            </a:extLst>
          </p:cNvPr>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2216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64954"/>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2400" b="1" dirty="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dirty="0">
                <a:cs typeface="Times New Roman" pitchFamily="18" charset="0"/>
              </a:rPr>
              <a:t> </a:t>
            </a:r>
            <a:endParaRPr kumimoji="0" lang="en-US" sz="2800" i="0" strike="noStrike" cap="none" normalizeH="0" baseline="0" dirty="0">
              <a:ln>
                <a:noFill/>
              </a:ln>
              <a:solidFill>
                <a:schemeClr val="tx1"/>
              </a:solidFill>
              <a:effectLst/>
              <a:cs typeface="Arial" pitchFamily="34" charset="0"/>
            </a:endParaRPr>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spTree>
    <p:extLst>
      <p:ext uri="{BB962C8B-B14F-4D97-AF65-F5344CB8AC3E}">
        <p14:creationId xmlns:p14="http://schemas.microsoft.com/office/powerpoint/2010/main" val="24622185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BED67C-CE3D-69E5-15B6-1B28A98AF893}"/>
              </a:ext>
            </a:extLst>
          </p:cNvPr>
          <p:cNvPicPr>
            <a:picLocks noChangeAspect="1"/>
          </p:cNvPicPr>
          <p:nvPr/>
        </p:nvPicPr>
        <p:blipFill>
          <a:blip r:embed="rId2"/>
          <a:stretch>
            <a:fillRect/>
          </a:stretch>
        </p:blipFill>
        <p:spPr>
          <a:xfrm>
            <a:off x="1460938" y="779287"/>
            <a:ext cx="6337738" cy="5917324"/>
          </a:xfrm>
          <a:prstGeom prst="rect">
            <a:avLst/>
          </a:prstGeom>
        </p:spPr>
      </p:pic>
      <p:sp>
        <p:nvSpPr>
          <p:cNvPr id="2" name="Title 1">
            <a:extLst>
              <a:ext uri="{FF2B5EF4-FFF2-40B4-BE49-F238E27FC236}">
                <a16:creationId xmlns:a16="http://schemas.microsoft.com/office/drawing/2014/main" id="{A50E5113-DF59-45B9-DB67-205E3867E10D}"/>
              </a:ext>
            </a:extLst>
          </p:cNvPr>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1940515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8055D-1885-0D70-2C78-B90BD305E251}"/>
              </a:ext>
            </a:extLst>
          </p:cNvPr>
          <p:cNvPicPr>
            <a:picLocks noChangeAspect="1"/>
          </p:cNvPicPr>
          <p:nvPr/>
        </p:nvPicPr>
        <p:blipFill>
          <a:blip r:embed="rId2"/>
          <a:stretch>
            <a:fillRect/>
          </a:stretch>
        </p:blipFill>
        <p:spPr>
          <a:xfrm>
            <a:off x="1643865" y="762045"/>
            <a:ext cx="6020655" cy="5928189"/>
          </a:xfrm>
          <a:prstGeom prst="rect">
            <a:avLst/>
          </a:prstGeom>
        </p:spPr>
      </p:pic>
      <p:sp>
        <p:nvSpPr>
          <p:cNvPr id="2" name="Title 1">
            <a:extLst>
              <a:ext uri="{FF2B5EF4-FFF2-40B4-BE49-F238E27FC236}">
                <a16:creationId xmlns:a16="http://schemas.microsoft.com/office/drawing/2014/main" id="{BE3A04CC-4C79-E609-273B-CD64E33A2948}"/>
              </a:ext>
            </a:extLst>
          </p:cNvPr>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39044868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7DE91-55C2-23E3-0BB1-2B974C9B14C2}"/>
              </a:ext>
            </a:extLst>
          </p:cNvPr>
          <p:cNvPicPr>
            <a:picLocks noChangeAspect="1"/>
          </p:cNvPicPr>
          <p:nvPr/>
        </p:nvPicPr>
        <p:blipFill>
          <a:blip r:embed="rId2"/>
          <a:stretch>
            <a:fillRect/>
          </a:stretch>
        </p:blipFill>
        <p:spPr>
          <a:xfrm>
            <a:off x="1366463" y="762045"/>
            <a:ext cx="6852863" cy="6013237"/>
          </a:xfrm>
          <a:prstGeom prst="rect">
            <a:avLst/>
          </a:prstGeom>
        </p:spPr>
      </p:pic>
      <p:sp>
        <p:nvSpPr>
          <p:cNvPr id="2" name="Title 1">
            <a:extLst>
              <a:ext uri="{FF2B5EF4-FFF2-40B4-BE49-F238E27FC236}">
                <a16:creationId xmlns:a16="http://schemas.microsoft.com/office/drawing/2014/main" id="{52D95972-668A-544E-7F00-BC0AF20A6632}"/>
              </a:ext>
            </a:extLst>
          </p:cNvPr>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10407413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425516-63B9-24E0-1686-D7E35AE63B04}"/>
              </a:ext>
            </a:extLst>
          </p:cNvPr>
          <p:cNvPicPr>
            <a:picLocks noChangeAspect="1"/>
          </p:cNvPicPr>
          <p:nvPr/>
        </p:nvPicPr>
        <p:blipFill>
          <a:blip r:embed="rId2"/>
          <a:stretch>
            <a:fillRect/>
          </a:stretch>
        </p:blipFill>
        <p:spPr>
          <a:xfrm>
            <a:off x="1695235" y="821933"/>
            <a:ext cx="7123911" cy="5735278"/>
          </a:xfrm>
          <a:prstGeom prst="rect">
            <a:avLst/>
          </a:prstGeom>
        </p:spPr>
      </p:pic>
      <p:sp>
        <p:nvSpPr>
          <p:cNvPr id="2" name="Title 1">
            <a:extLst>
              <a:ext uri="{FF2B5EF4-FFF2-40B4-BE49-F238E27FC236}">
                <a16:creationId xmlns:a16="http://schemas.microsoft.com/office/drawing/2014/main" id="{24075116-83EC-1E92-44FE-6D15DE4D90C0}"/>
              </a:ext>
            </a:extLst>
          </p:cNvPr>
          <p:cNvSpPr txBox="1">
            <a:spLocks/>
          </p:cNvSpPr>
          <p:nvPr/>
        </p:nvSpPr>
        <p:spPr>
          <a:xfrm>
            <a:off x="2046064" y="94750"/>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32942814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Illustrate Find-S algorithm.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Describe List-Then-Eliminate algorithm.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Define Candidate elimination algorithm with example.</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Briefly explain Inductive bias.</a:t>
            </a:r>
            <a:r>
              <a:rPr lang="en-US" sz="2200" dirty="0">
                <a:solidFill>
                  <a:srgbClr val="000000"/>
                </a:solidFill>
                <a:latin typeface="Times New Roman" pitchFamily="18" charset="0"/>
                <a:ea typeface="Calibri" pitchFamily="34" charset="0"/>
                <a:cs typeface="Times New Roman" pitchFamily="18" charset="0"/>
              </a:rPr>
              <a:t> [CO1]</a:t>
            </a:r>
          </a:p>
          <a:p>
            <a:pPr marL="0" lvl="0" indent="0" fontAlgn="base">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Describe Machine Learning with suitable examples.[CO1]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Brief the well defined learning problems.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Define the process of </a:t>
            </a:r>
            <a:r>
              <a:rPr lang="en-US" sz="2200" dirty="0">
                <a:latin typeface="Times New Roman" pitchFamily="18" charset="0"/>
                <a:ea typeface="Calibri" pitchFamily="34" charset="0"/>
                <a:cs typeface="Times New Roman" pitchFamily="18" charset="0"/>
              </a:rPr>
              <a:t>Designing a Learning System?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Explain different perspective and Issues in Machine Learning.</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Define hypotheses.</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Analyze THE CONCEPT LEARNING TASK - General-to-specific ordering of hypotheses?</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endParaRPr lang="en-US" dirty="0"/>
          </a:p>
        </p:txBody>
      </p:sp>
      <p:sp>
        <p:nvSpPr>
          <p:cNvPr id="7" name="Title 1"/>
          <p:cNvSpPr txBox="1">
            <a:spLocks/>
          </p:cNvSpPr>
          <p:nvPr/>
        </p:nvSpPr>
        <p:spPr>
          <a:xfrm>
            <a:off x="1724891"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39" y="94750"/>
            <a:ext cx="5839520"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References</a:t>
            </a:r>
          </a:p>
        </p:txBody>
      </p:sp>
      <p:sp>
        <p:nvSpPr>
          <p:cNvPr id="5" name="Rectangle 4"/>
          <p:cNvSpPr/>
          <p:nvPr/>
        </p:nvSpPr>
        <p:spPr>
          <a:xfrm>
            <a:off x="685800" y="1859340"/>
            <a:ext cx="7772400" cy="3477875"/>
          </a:xfrm>
          <a:prstGeom prst="rect">
            <a:avLst/>
          </a:prstGeom>
        </p:spPr>
        <p:txBody>
          <a:bodyPr wrap="square">
            <a:spAutoFit/>
          </a:bodyPr>
          <a:lstStyle/>
          <a:p>
            <a:r>
              <a:rPr lang="en-US" sz="2200" dirty="0"/>
              <a:t>Text books: </a:t>
            </a:r>
          </a:p>
          <a:p>
            <a:endParaRPr lang="en-US" sz="2200" dirty="0"/>
          </a:p>
          <a:p>
            <a:r>
              <a:rPr lang="en-US" sz="2200" dirty="0"/>
              <a:t>1. Tom M. Mitchell, ―Machine Learning, McGraw-Hill Education (India) Private Limited, 2013. </a:t>
            </a:r>
          </a:p>
          <a:p>
            <a:r>
              <a:rPr lang="en-US" sz="2200" dirty="0"/>
              <a:t>2. </a:t>
            </a:r>
            <a:r>
              <a:rPr lang="en-US" sz="2200" dirty="0" err="1"/>
              <a:t>Ethem</a:t>
            </a:r>
            <a:r>
              <a:rPr lang="en-US" sz="2200" dirty="0"/>
              <a:t> </a:t>
            </a:r>
            <a:r>
              <a:rPr lang="en-US" sz="2200" dirty="0" err="1"/>
              <a:t>Alpaydin</a:t>
            </a:r>
            <a:r>
              <a:rPr lang="en-US" sz="2200" dirty="0"/>
              <a:t>, ―Introduction to Machine Learning (Adaptive Computation and Machine Learning), The MIT Press 2004. </a:t>
            </a:r>
          </a:p>
          <a:p>
            <a:r>
              <a:rPr lang="en-US" sz="2200" dirty="0"/>
              <a:t>3. Stephen </a:t>
            </a:r>
            <a:r>
              <a:rPr lang="en-US" sz="2200" dirty="0" err="1"/>
              <a:t>Marsland</a:t>
            </a:r>
            <a:r>
              <a:rPr lang="en-US" sz="2200" dirty="0"/>
              <a:t>, ―Machine Learning: An Algorithmic Perspective, CRC Press, 2009. </a:t>
            </a:r>
          </a:p>
          <a:p>
            <a:r>
              <a:rPr lang="en-US" sz="2200" dirty="0"/>
              <a:t>4. Bishop, C., Pattern Recognition and Machine Learning. Berlin: Springer-</a:t>
            </a:r>
            <a:r>
              <a:rPr lang="en-US" sz="2200" dirty="0" err="1"/>
              <a:t>Verlag</a:t>
            </a:r>
            <a:r>
              <a:rPr lang="en-US" sz="2200" dirty="0"/>
              <a: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Recap of Unit </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11" name="Rectangle 10"/>
          <p:cNvSpPr/>
          <p:nvPr/>
        </p:nvSpPr>
        <p:spPr>
          <a:xfrm>
            <a:off x="609600" y="1600200"/>
            <a:ext cx="8077200" cy="4031232"/>
          </a:xfrm>
          <a:prstGeom prst="rect">
            <a:avLst/>
          </a:prstGeom>
        </p:spPr>
        <p:txBody>
          <a:bodyPr wrap="square">
            <a:spAutoFit/>
          </a:bodyPr>
          <a:lstStyle/>
          <a:p>
            <a:pPr marL="384175" marR="132080" indent="-372110">
              <a:lnSpc>
                <a:spcPct val="100000"/>
              </a:lnSpc>
              <a:spcBef>
                <a:spcPts val="90"/>
              </a:spcBef>
              <a:buChar char="•"/>
              <a:tabLst>
                <a:tab pos="384175" algn="l"/>
                <a:tab pos="384810" algn="l"/>
              </a:tabLst>
            </a:pPr>
            <a:r>
              <a:rPr lang="en-US" sz="2200" spc="-5" dirty="0">
                <a:cs typeface="Times New Roman"/>
              </a:rPr>
              <a:t>Concept learning can be </a:t>
            </a:r>
            <a:r>
              <a:rPr lang="en-US" sz="2200" spc="-10" dirty="0">
                <a:cs typeface="Times New Roman"/>
              </a:rPr>
              <a:t>seen </a:t>
            </a:r>
            <a:r>
              <a:rPr lang="en-US" sz="2200" spc="-5" dirty="0">
                <a:cs typeface="Times New Roman"/>
              </a:rPr>
              <a:t>as a problem of </a:t>
            </a:r>
            <a:r>
              <a:rPr lang="en-US" sz="2200" spc="-10" dirty="0">
                <a:cs typeface="Times New Roman"/>
              </a:rPr>
              <a:t>searching </a:t>
            </a:r>
            <a:r>
              <a:rPr lang="en-US" sz="2200" spc="-5" dirty="0">
                <a:cs typeface="Times New Roman"/>
              </a:rPr>
              <a:t>through a large  predefined </a:t>
            </a:r>
            <a:r>
              <a:rPr lang="en-US" sz="2200" spc="-10" dirty="0">
                <a:cs typeface="Times New Roman"/>
              </a:rPr>
              <a:t>space </a:t>
            </a:r>
            <a:r>
              <a:rPr lang="en-US" sz="2200" spc="-5" dirty="0">
                <a:cs typeface="Times New Roman"/>
              </a:rPr>
              <a:t>of potential</a:t>
            </a:r>
            <a:r>
              <a:rPr lang="en-US" sz="2200" spc="-75" dirty="0">
                <a:cs typeface="Times New Roman"/>
              </a:rPr>
              <a:t> </a:t>
            </a:r>
            <a:r>
              <a:rPr lang="en-US" sz="2200" spc="-10" dirty="0">
                <a:cs typeface="Times New Roman"/>
              </a:rPr>
              <a:t>hypotheses.</a:t>
            </a:r>
            <a:endParaRPr lang="en-US" sz="2200" dirty="0">
              <a:cs typeface="Times New Roman"/>
            </a:endParaRPr>
          </a:p>
          <a:p>
            <a:pPr marL="384175" marR="111125" indent="-372110">
              <a:lnSpc>
                <a:spcPct val="100000"/>
              </a:lnSpc>
              <a:spcBef>
                <a:spcPts val="600"/>
              </a:spcBef>
              <a:buChar char="•"/>
              <a:tabLst>
                <a:tab pos="384175" algn="l"/>
                <a:tab pos="384810" algn="l"/>
              </a:tabLst>
            </a:pPr>
            <a:r>
              <a:rPr lang="en-US" sz="2200" spc="-5" dirty="0">
                <a:cs typeface="Times New Roman"/>
              </a:rPr>
              <a:t>The general-to-specific partial ordering of </a:t>
            </a:r>
            <a:r>
              <a:rPr lang="en-US" sz="2200" spc="-15" dirty="0">
                <a:cs typeface="Times New Roman"/>
              </a:rPr>
              <a:t>hypotheses </a:t>
            </a:r>
            <a:r>
              <a:rPr lang="en-US" sz="2200" spc="-5" dirty="0">
                <a:cs typeface="Times New Roman"/>
              </a:rPr>
              <a:t>provides a </a:t>
            </a:r>
            <a:r>
              <a:rPr lang="en-US" sz="2200" dirty="0">
                <a:cs typeface="Times New Roman"/>
              </a:rPr>
              <a:t>useful  </a:t>
            </a:r>
            <a:r>
              <a:rPr lang="en-US" sz="2200" spc="-10" dirty="0">
                <a:cs typeface="Times New Roman"/>
              </a:rPr>
              <a:t>structure </a:t>
            </a:r>
            <a:r>
              <a:rPr lang="en-US" sz="2200" dirty="0">
                <a:cs typeface="Times New Roman"/>
              </a:rPr>
              <a:t>for </a:t>
            </a:r>
            <a:r>
              <a:rPr lang="en-US" sz="2200" spc="-5" dirty="0">
                <a:cs typeface="Times New Roman"/>
              </a:rPr>
              <a:t>organizing the </a:t>
            </a:r>
            <a:r>
              <a:rPr lang="en-US" sz="2200" spc="-10" dirty="0">
                <a:cs typeface="Times New Roman"/>
              </a:rPr>
              <a:t>search </a:t>
            </a:r>
            <a:r>
              <a:rPr lang="en-US" sz="2200" spc="-5" dirty="0">
                <a:cs typeface="Times New Roman"/>
              </a:rPr>
              <a:t>through the </a:t>
            </a:r>
            <a:r>
              <a:rPr lang="en-US" sz="2200" spc="-15" dirty="0">
                <a:cs typeface="Times New Roman"/>
              </a:rPr>
              <a:t>hypothesis</a:t>
            </a:r>
            <a:r>
              <a:rPr lang="en-US" sz="2200" spc="-5" dirty="0">
                <a:cs typeface="Times New Roman"/>
              </a:rPr>
              <a:t> </a:t>
            </a:r>
            <a:r>
              <a:rPr lang="en-US" sz="2200" spc="-10" dirty="0">
                <a:cs typeface="Times New Roman"/>
              </a:rPr>
              <a:t>space.</a:t>
            </a:r>
            <a:endParaRPr lang="en-US" sz="2200" dirty="0">
              <a:cs typeface="Times New Roman"/>
            </a:endParaRPr>
          </a:p>
          <a:p>
            <a:pPr marL="384175" marR="452120" indent="-372110">
              <a:lnSpc>
                <a:spcPct val="99500"/>
              </a:lnSpc>
              <a:spcBef>
                <a:spcPts val="640"/>
              </a:spcBef>
              <a:buChar char="•"/>
              <a:tabLst>
                <a:tab pos="384175" algn="l"/>
                <a:tab pos="384810" algn="l"/>
              </a:tabLst>
            </a:pPr>
            <a:r>
              <a:rPr lang="en-US" sz="2200" spc="-5" dirty="0">
                <a:cs typeface="Times New Roman"/>
              </a:rPr>
              <a:t>The </a:t>
            </a:r>
            <a:r>
              <a:rPr lang="en-US" sz="2200" spc="-10" dirty="0">
                <a:cs typeface="Times New Roman"/>
              </a:rPr>
              <a:t>FIND-S </a:t>
            </a:r>
            <a:r>
              <a:rPr lang="en-US" sz="2200" spc="-5" dirty="0">
                <a:cs typeface="Times New Roman"/>
              </a:rPr>
              <a:t>algorithm utilizes this general-to-specific ordering,  performing a specific-to-general </a:t>
            </a:r>
            <a:r>
              <a:rPr lang="en-US" sz="2200" spc="-10" dirty="0">
                <a:cs typeface="Times New Roman"/>
              </a:rPr>
              <a:t>search </a:t>
            </a:r>
            <a:r>
              <a:rPr lang="en-US" sz="2200" spc="-5" dirty="0">
                <a:cs typeface="Times New Roman"/>
              </a:rPr>
              <a:t>through the </a:t>
            </a:r>
            <a:r>
              <a:rPr lang="en-US" sz="2200" spc="-15" dirty="0">
                <a:cs typeface="Times New Roman"/>
              </a:rPr>
              <a:t>hypothesis </a:t>
            </a:r>
            <a:r>
              <a:rPr lang="en-US" sz="2200" spc="-10" dirty="0">
                <a:cs typeface="Times New Roman"/>
              </a:rPr>
              <a:t>space  </a:t>
            </a:r>
            <a:r>
              <a:rPr lang="en-US" sz="2200" spc="-5" dirty="0">
                <a:cs typeface="Times New Roman"/>
              </a:rPr>
              <a:t>along one branch of the partial ordering, to </a:t>
            </a:r>
            <a:r>
              <a:rPr lang="en-US" sz="2200" dirty="0">
                <a:cs typeface="Times New Roman"/>
              </a:rPr>
              <a:t>find </a:t>
            </a:r>
            <a:r>
              <a:rPr lang="en-US" sz="2200" spc="-5" dirty="0">
                <a:cs typeface="Times New Roman"/>
              </a:rPr>
              <a:t>the </a:t>
            </a:r>
            <a:r>
              <a:rPr lang="en-US" sz="2200" spc="-15" dirty="0">
                <a:cs typeface="Times New Roman"/>
              </a:rPr>
              <a:t>most </a:t>
            </a:r>
            <a:r>
              <a:rPr lang="en-US" sz="2200" spc="-5" dirty="0">
                <a:cs typeface="Times New Roman"/>
              </a:rPr>
              <a:t>specific  </a:t>
            </a:r>
            <a:r>
              <a:rPr lang="en-US" sz="2200" spc="-15" dirty="0">
                <a:cs typeface="Times New Roman"/>
              </a:rPr>
              <a:t>hypothesis </a:t>
            </a:r>
            <a:r>
              <a:rPr lang="en-US" sz="2200" spc="-5" dirty="0">
                <a:cs typeface="Times New Roman"/>
              </a:rPr>
              <a:t>consistent </a:t>
            </a:r>
            <a:r>
              <a:rPr lang="en-US" sz="2200" spc="-10" dirty="0">
                <a:cs typeface="Times New Roman"/>
              </a:rPr>
              <a:t>with </a:t>
            </a:r>
            <a:r>
              <a:rPr lang="en-US" sz="2200" spc="-5" dirty="0">
                <a:cs typeface="Times New Roman"/>
              </a:rPr>
              <a:t>the training</a:t>
            </a:r>
            <a:r>
              <a:rPr lang="en-US" sz="2200" spc="40" dirty="0">
                <a:cs typeface="Times New Roman"/>
              </a:rPr>
              <a:t> </a:t>
            </a:r>
            <a:r>
              <a:rPr lang="en-US" sz="2200" spc="-10" dirty="0">
                <a:cs typeface="Times New Roman"/>
              </a:rPr>
              <a:t>examples.</a:t>
            </a:r>
            <a:endParaRPr lang="en-US" sz="2200" dirty="0">
              <a:cs typeface="Times New Roman"/>
            </a:endParaRPr>
          </a:p>
          <a:p>
            <a:pPr marL="476037" marR="722685" indent="-191528">
              <a:lnSpc>
                <a:spcPct val="118200"/>
              </a:lnSpc>
              <a:tabLst>
                <a:tab pos="476593" algn="l"/>
              </a:tabLst>
            </a:pPr>
            <a:endParaRPr lang="en-US" sz="2200" dirty="0">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Brief Introduction to Subject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3" name="TextBox 2">
            <a:extLst>
              <a:ext uri="{FF2B5EF4-FFF2-40B4-BE49-F238E27FC236}">
                <a16:creationId xmlns:a16="http://schemas.microsoft.com/office/drawing/2014/main" id="{219C12AB-6A89-0E74-B283-D58454C89289}"/>
              </a:ext>
            </a:extLst>
          </p:cNvPr>
          <p:cNvSpPr txBox="1"/>
          <p:nvPr/>
        </p:nvSpPr>
        <p:spPr>
          <a:xfrm>
            <a:off x="1299990" y="5245074"/>
            <a:ext cx="7176158" cy="646331"/>
          </a:xfrm>
          <a:prstGeom prst="rect">
            <a:avLst/>
          </a:prstGeom>
          <a:noFill/>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=ukzFI9rgwfU&amp;pp=ygUgaW50cm9kdWN0aW9uIHRvIG1hY2hpbmUgbGVhcm5pbmc%3D</a:t>
            </a:r>
            <a:endParaRPr lang="en-US" dirty="0"/>
          </a:p>
        </p:txBody>
      </p:sp>
    </p:spTree>
    <p:extLst>
      <p:ext uri="{BB962C8B-B14F-4D97-AF65-F5344CB8AC3E}">
        <p14:creationId xmlns:p14="http://schemas.microsoft.com/office/powerpoint/2010/main" val="356606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2400" b="1" dirty="0"/>
              <a:t>Topic Mapping with Course Outcome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nvGraphicFramePr>
        <p:xfrm>
          <a:off x="533400" y="1085396"/>
          <a:ext cx="8153400" cy="4934404"/>
        </p:xfrm>
        <a:graphic>
          <a:graphicData uri="http://schemas.openxmlformats.org/drawingml/2006/table">
            <a:tbl>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645521">
                <a:tc>
                  <a:txBody>
                    <a:bodyPr/>
                    <a:lstStyle/>
                    <a:p>
                      <a:pPr marL="0" marR="0" algn="ctr">
                        <a:lnSpc>
                          <a:spcPct val="115000"/>
                        </a:lnSpc>
                        <a:spcBef>
                          <a:spcPts val="0"/>
                        </a:spcBef>
                        <a:spcAft>
                          <a:spcPts val="0"/>
                        </a:spcAft>
                      </a:pPr>
                      <a:r>
                        <a:rPr lang="en-US" sz="2000" dirty="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mn-lt"/>
                          <a:ea typeface="Calibri"/>
                          <a:cs typeface="Mangal"/>
                        </a:rPr>
                        <a:t>Course</a:t>
                      </a:r>
                      <a:r>
                        <a:rPr lang="en-US" sz="2000" baseline="0" dirty="0">
                          <a:latin typeface="+mn-lt"/>
                          <a:ea typeface="Calibri"/>
                          <a:cs typeface="Mangal"/>
                        </a:rPr>
                        <a:t> outcome</a:t>
                      </a:r>
                      <a:endParaRPr lang="en-US" sz="20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88883">
                <a:tc>
                  <a:txBody>
                    <a:bodyPr/>
                    <a:lstStyle/>
                    <a:p>
                      <a:pPr marL="287020" indent="-274320">
                        <a:lnSpc>
                          <a:spcPct val="100000"/>
                        </a:lnSpc>
                        <a:buClr>
                          <a:srgbClr val="0AD0D9"/>
                        </a:buClr>
                        <a:buSzPct val="95454"/>
                        <a:buFont typeface="Wingdings 2"/>
                        <a:buChar char=""/>
                        <a:tabLst>
                          <a:tab pos="286385" algn="l"/>
                          <a:tab pos="287020" algn="l"/>
                        </a:tabLst>
                      </a:pPr>
                      <a:r>
                        <a:rPr lang="en-US" sz="2000" dirty="0"/>
                        <a:t>Learning, Types of Learning, Well defined learning problems.</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Designing a Learning System.</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Concept Learning</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Introduction of Machine Learning Approaches –Issues in Machine Learning.</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Data Science Vs Machine Learning;</a:t>
                      </a:r>
                      <a:endParaRPr lang="en-US" sz="2000" dirty="0">
                        <a:cs typeface="Constantia"/>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39" y="-18835"/>
            <a:ext cx="7353245" cy="686776"/>
          </a:xfrm>
          <a:prstGeom prst="rect">
            <a:avLst/>
          </a:prstGeom>
          <a:noFill/>
        </p:spPr>
        <p:txBody>
          <a:bodyPr wrap="square" rtlCol="0">
            <a:spAutoFit/>
          </a:bodyPr>
          <a:lstStyle/>
          <a:p>
            <a:pPr algn="ctr"/>
            <a:r>
              <a:rPr lang="en-US" sz="2400" dirty="0"/>
              <a:t>Noida Institute of Engineering and Technology, Greater Noida</a:t>
            </a:r>
            <a:endParaRPr lang="en-IN" sz="2400" dirty="0"/>
          </a:p>
        </p:txBody>
      </p:sp>
      <p:pic>
        <p:nvPicPr>
          <p:cNvPr id="2" name="Picture 1">
            <a:extLst>
              <a:ext uri="{FF2B5EF4-FFF2-40B4-BE49-F238E27FC236}">
                <a16:creationId xmlns:a16="http://schemas.microsoft.com/office/drawing/2014/main" id="{BC419F47-1582-E709-802E-65D227985980}"/>
              </a:ext>
            </a:extLst>
          </p:cNvPr>
          <p:cNvPicPr>
            <a:picLocks noChangeAspect="1"/>
          </p:cNvPicPr>
          <p:nvPr/>
        </p:nvPicPr>
        <p:blipFill>
          <a:blip r:embed="rId3"/>
          <a:stretch>
            <a:fillRect/>
          </a:stretch>
        </p:blipFill>
        <p:spPr>
          <a:xfrm>
            <a:off x="7169232" y="1051949"/>
            <a:ext cx="1861752" cy="1538853"/>
          </a:xfrm>
          <a:prstGeom prst="rect">
            <a:avLst/>
          </a:prstGeom>
        </p:spPr>
      </p:pic>
      <p:sp>
        <p:nvSpPr>
          <p:cNvPr id="3" name="Title 1">
            <a:extLst>
              <a:ext uri="{FF2B5EF4-FFF2-40B4-BE49-F238E27FC236}">
                <a16:creationId xmlns:a16="http://schemas.microsoft.com/office/drawing/2014/main" id="{34BD194E-8941-C29F-FC3B-DB301CF70C6B}"/>
              </a:ext>
            </a:extLst>
          </p:cNvPr>
          <p:cNvSpPr txBox="1">
            <a:spLocks/>
          </p:cNvSpPr>
          <p:nvPr/>
        </p:nvSpPr>
        <p:spPr>
          <a:xfrm>
            <a:off x="52070" y="1010494"/>
            <a:ext cx="7047865" cy="15803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Introduction</a:t>
            </a:r>
            <a:br>
              <a:rPr lang="en-US"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SONIA ARORA ,AP , Department of CSBS</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B.TECH, </a:t>
            </a:r>
            <a:r>
              <a:rPr lang="en-US" sz="1600" b="1" dirty="0" err="1">
                <a:latin typeface="Times New Roman" panose="02020603050405020304" pitchFamily="18" charset="0"/>
                <a:cs typeface="Times New Roman" panose="02020603050405020304" pitchFamily="18" charset="0"/>
              </a:rPr>
              <a:t>M.Tech</a:t>
            </a:r>
            <a:r>
              <a:rPr lang="en-US" sz="1600" b="1" dirty="0">
                <a:latin typeface="Times New Roman" panose="02020603050405020304" pitchFamily="18" charset="0"/>
                <a:cs typeface="Times New Roman" panose="02020603050405020304" pitchFamily="18" charset="0"/>
              </a:rPr>
              <a:t> AND PHD (P) in CSE with 11+ Years Teaching Experience</a:t>
            </a:r>
            <a:endParaRPr lang="en-US" sz="1600" dirty="0"/>
          </a:p>
        </p:txBody>
      </p:sp>
      <p:sp>
        <p:nvSpPr>
          <p:cNvPr id="4" name="Subtitle 2">
            <a:extLst>
              <a:ext uri="{FF2B5EF4-FFF2-40B4-BE49-F238E27FC236}">
                <a16:creationId xmlns:a16="http://schemas.microsoft.com/office/drawing/2014/main" id="{C2C91447-BCE8-9951-30D3-EB90C0F30CE2}"/>
              </a:ext>
            </a:extLst>
          </p:cNvPr>
          <p:cNvSpPr txBox="1">
            <a:spLocks/>
          </p:cNvSpPr>
          <p:nvPr/>
        </p:nvSpPr>
        <p:spPr>
          <a:xfrm>
            <a:off x="533400" y="2686893"/>
            <a:ext cx="8077200" cy="3429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latin typeface="Times New Roman" pitchFamily="18" charset="0"/>
                <a:cs typeface="Times New Roman" pitchFamily="18" charset="0"/>
              </a:rPr>
              <a:t>Areas of interest include image processing, machine learning, artificial intelligence and database systems. </a:t>
            </a:r>
          </a:p>
          <a:p>
            <a:pPr algn="just">
              <a:buFont typeface="Wingdings" panose="05000000000000000000" pitchFamily="2" charset="2"/>
              <a:buChar char="Ø"/>
            </a:pPr>
            <a:r>
              <a:rPr lang="en-US" sz="2400" dirty="0">
                <a:latin typeface="Times New Roman" pitchFamily="18" charset="0"/>
                <a:cs typeface="Times New Roman" pitchFamily="18" charset="0"/>
              </a:rPr>
              <a:t>Attended and Conducted Numerous National Level Workshops.</a:t>
            </a:r>
          </a:p>
          <a:p>
            <a:pPr algn="just">
              <a:buFont typeface="Wingdings" panose="05000000000000000000" pitchFamily="2" charset="2"/>
              <a:buChar char="Ø"/>
            </a:pPr>
            <a:r>
              <a:rPr lang="en-US" sz="2400" dirty="0">
                <a:latin typeface="Times New Roman" pitchFamily="18" charset="0"/>
                <a:cs typeface="Times New Roman" pitchFamily="18" charset="0"/>
              </a:rPr>
              <a:t>Published about 11 National and International Papers in reputed Journals and conferences.</a:t>
            </a:r>
          </a:p>
          <a:p>
            <a:endParaRPr lang="en-US" dirty="0"/>
          </a:p>
        </p:txBody>
      </p:sp>
    </p:spTree>
    <p:extLst>
      <p:ext uri="{BB962C8B-B14F-4D97-AF65-F5344CB8AC3E}">
        <p14:creationId xmlns:p14="http://schemas.microsoft.com/office/powerpoint/2010/main" val="396593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59511"/>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2400" b="1"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762000" y="985030"/>
            <a:ext cx="8153400" cy="5129238"/>
          </a:xfrm>
          <a:prstGeom prst="rect">
            <a:avLst/>
          </a:prstGeom>
        </p:spPr>
      </p:pic>
    </p:spTree>
    <p:extLst>
      <p:ext uri="{BB962C8B-B14F-4D97-AF65-F5344CB8AC3E}">
        <p14:creationId xmlns:p14="http://schemas.microsoft.com/office/powerpoint/2010/main" val="126771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2400" b="1"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304800" y="914400"/>
            <a:ext cx="8229600" cy="4842629"/>
          </a:xfrm>
          <a:prstGeom prst="rect">
            <a:avLst/>
          </a:prstGeom>
        </p:spPr>
      </p:pic>
    </p:spTree>
    <p:extLst>
      <p:ext uri="{BB962C8B-B14F-4D97-AF65-F5344CB8AC3E}">
        <p14:creationId xmlns:p14="http://schemas.microsoft.com/office/powerpoint/2010/main" val="429357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1"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609600" y="2743200"/>
            <a:ext cx="7848600" cy="3200400"/>
          </a:xfrm>
          <a:prstGeom prst="rect">
            <a:avLst/>
          </a:prstGeom>
        </p:spPr>
      </p:pic>
      <p:pic>
        <p:nvPicPr>
          <p:cNvPr id="2" name="Picture 1">
            <a:extLst>
              <a:ext uri="{FF2B5EF4-FFF2-40B4-BE49-F238E27FC236}">
                <a16:creationId xmlns:a16="http://schemas.microsoft.com/office/drawing/2014/main" id="{08B92533-689F-C90A-8B7B-C83314C4A450}"/>
              </a:ext>
            </a:extLst>
          </p:cNvPr>
          <p:cNvPicPr>
            <a:picLocks noChangeAspect="1"/>
          </p:cNvPicPr>
          <p:nvPr/>
        </p:nvPicPr>
        <p:blipFill>
          <a:blip r:embed="rId3"/>
          <a:stretch>
            <a:fillRect/>
          </a:stretch>
        </p:blipFill>
        <p:spPr>
          <a:xfrm>
            <a:off x="609600" y="1689542"/>
            <a:ext cx="7848600" cy="1082233"/>
          </a:xfrm>
          <a:prstGeom prst="rect">
            <a:avLst/>
          </a:prstGeom>
        </p:spPr>
      </p:pic>
    </p:spTree>
    <p:extLst>
      <p:ext uri="{BB962C8B-B14F-4D97-AF65-F5344CB8AC3E}">
        <p14:creationId xmlns:p14="http://schemas.microsoft.com/office/powerpoint/2010/main" val="310925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762000" y="1066799"/>
            <a:ext cx="7924800" cy="5029201"/>
          </a:xfrm>
          <a:prstGeom prst="rect">
            <a:avLst/>
          </a:prstGeom>
        </p:spPr>
      </p:pic>
      <p:sp>
        <p:nvSpPr>
          <p:cNvPr id="2" name="Title 1">
            <a:extLst>
              <a:ext uri="{FF2B5EF4-FFF2-40B4-BE49-F238E27FC236}">
                <a16:creationId xmlns:a16="http://schemas.microsoft.com/office/drawing/2014/main" id="{4D092528-608E-3F5E-C91C-045C7BBC33CF}"/>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1" i="0" u="none" strike="noStrike" kern="1200" cap="none" spc="0" normalizeH="0" baseline="0" noProof="0" dirty="0">
                <a:ln>
                  <a:noFill/>
                </a:ln>
                <a:solidFill>
                  <a:schemeClr val="dk1"/>
                </a:solidFill>
                <a:effectLst/>
                <a:uLnTx/>
                <a:uFillTx/>
                <a:latin typeface="+mn-lt"/>
                <a:ea typeface="+mn-ea"/>
                <a:cs typeface="+mn-cs"/>
              </a:rPr>
              <a:t>Lecture Plan </a:t>
            </a:r>
          </a:p>
        </p:txBody>
      </p:sp>
    </p:spTree>
    <p:extLst>
      <p:ext uri="{BB962C8B-B14F-4D97-AF65-F5344CB8AC3E}">
        <p14:creationId xmlns:p14="http://schemas.microsoft.com/office/powerpoint/2010/main" val="305688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685800" y="807273"/>
            <a:ext cx="8153400" cy="5427602"/>
          </a:xfrm>
          <a:prstGeom prst="rect">
            <a:avLst/>
          </a:prstGeom>
        </p:spPr>
      </p:pic>
      <p:sp>
        <p:nvSpPr>
          <p:cNvPr id="2" name="Title 1">
            <a:extLst>
              <a:ext uri="{FF2B5EF4-FFF2-40B4-BE49-F238E27FC236}">
                <a16:creationId xmlns:a16="http://schemas.microsoft.com/office/drawing/2014/main" id="{DA652A8B-BD12-7B3F-BE2D-D37B8E8DDF5D}"/>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1" i="0" u="none" strike="noStrike" kern="1200" cap="none" spc="0" normalizeH="0" baseline="0" noProof="0" dirty="0">
                <a:ln>
                  <a:noFill/>
                </a:ln>
                <a:solidFill>
                  <a:schemeClr val="dk1"/>
                </a:solidFill>
                <a:effectLst/>
                <a:uLnTx/>
                <a:uFillTx/>
                <a:latin typeface="+mn-lt"/>
                <a:ea typeface="+mn-ea"/>
                <a:cs typeface="+mn-cs"/>
              </a:rPr>
              <a:t>Lecture Plan </a:t>
            </a:r>
          </a:p>
        </p:txBody>
      </p:sp>
    </p:spTree>
    <p:extLst>
      <p:ext uri="{BB962C8B-B14F-4D97-AF65-F5344CB8AC3E}">
        <p14:creationId xmlns:p14="http://schemas.microsoft.com/office/powerpoint/2010/main" val="3909097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824345" y="1118043"/>
            <a:ext cx="7850098" cy="4955203"/>
          </a:xfrm>
          <a:prstGeom prst="rect">
            <a:avLst/>
          </a:prstGeom>
        </p:spPr>
        <p:txBody>
          <a:bodyPr vert="horz" wrap="square" lIns="0" tIns="12065" rIns="0" bIns="0" rtlCol="0">
            <a:spAutoFit/>
          </a:bodyPr>
          <a:lstStyle/>
          <a:p>
            <a:pPr marL="287020" indent="-274320">
              <a:lnSpc>
                <a:spcPct val="150000"/>
              </a:lnSpc>
              <a:buClr>
                <a:srgbClr val="0AD0D9"/>
              </a:buClr>
              <a:buSzPct val="95454"/>
              <a:buFont typeface="Wingdings 2"/>
              <a:buChar char=""/>
              <a:tabLst>
                <a:tab pos="286385" algn="l"/>
                <a:tab pos="287020" algn="l"/>
              </a:tabLst>
            </a:pPr>
            <a:r>
              <a:rPr lang="en-US" dirty="0"/>
              <a:t>INTRODUCTION – Learning, </a:t>
            </a:r>
          </a:p>
          <a:p>
            <a:pPr marL="287020" indent="-274320">
              <a:lnSpc>
                <a:spcPct val="150000"/>
              </a:lnSpc>
              <a:buClr>
                <a:srgbClr val="0AD0D9"/>
              </a:buClr>
              <a:buSzPct val="95454"/>
              <a:buFont typeface="Wingdings 2"/>
              <a:buChar char=""/>
              <a:tabLst>
                <a:tab pos="286385" algn="l"/>
                <a:tab pos="287020" algn="l"/>
              </a:tabLst>
            </a:pPr>
            <a:r>
              <a:rPr lang="en-US" dirty="0"/>
              <a:t>Types of Learning, </a:t>
            </a:r>
          </a:p>
          <a:p>
            <a:pPr marL="287020" indent="-274320">
              <a:lnSpc>
                <a:spcPct val="150000"/>
              </a:lnSpc>
              <a:buClr>
                <a:srgbClr val="0AD0D9"/>
              </a:buClr>
              <a:buSzPct val="95454"/>
              <a:buFont typeface="Wingdings 2"/>
              <a:buChar char=""/>
              <a:tabLst>
                <a:tab pos="286385" algn="l"/>
                <a:tab pos="287020" algn="l"/>
              </a:tabLst>
            </a:pPr>
            <a:r>
              <a:rPr lang="en-US" dirty="0"/>
              <a:t>Well defined learning problems, </a:t>
            </a:r>
          </a:p>
          <a:p>
            <a:pPr marL="287020" indent="-274320">
              <a:lnSpc>
                <a:spcPct val="150000"/>
              </a:lnSpc>
              <a:buClr>
                <a:srgbClr val="0AD0D9"/>
              </a:buClr>
              <a:buSzPct val="95454"/>
              <a:buFont typeface="Wingdings 2"/>
              <a:buChar char=""/>
              <a:tabLst>
                <a:tab pos="286385" algn="l"/>
                <a:tab pos="287020" algn="l"/>
              </a:tabLst>
            </a:pPr>
            <a:r>
              <a:rPr lang="en-US" dirty="0"/>
              <a:t>Designing a Learning System, </a:t>
            </a:r>
          </a:p>
          <a:p>
            <a:pPr marL="287020" indent="-274320">
              <a:lnSpc>
                <a:spcPct val="150000"/>
              </a:lnSpc>
              <a:buClr>
                <a:srgbClr val="0AD0D9"/>
              </a:buClr>
              <a:buSzPct val="95454"/>
              <a:buFont typeface="Wingdings 2"/>
              <a:buChar char=""/>
              <a:tabLst>
                <a:tab pos="286385" algn="l"/>
                <a:tab pos="287020" algn="l"/>
              </a:tabLst>
            </a:pPr>
            <a:r>
              <a:rPr lang="en-US" dirty="0"/>
              <a:t>History of ML, </a:t>
            </a:r>
          </a:p>
          <a:p>
            <a:pPr marL="287020" indent="-274320">
              <a:lnSpc>
                <a:spcPct val="150000"/>
              </a:lnSpc>
              <a:buClr>
                <a:srgbClr val="0AD0D9"/>
              </a:buClr>
              <a:buSzPct val="95454"/>
              <a:buFont typeface="Wingdings 2"/>
              <a:buChar char=""/>
              <a:tabLst>
                <a:tab pos="286385" algn="l"/>
                <a:tab pos="287020" algn="l"/>
              </a:tabLst>
            </a:pPr>
            <a:r>
              <a:rPr lang="en-US" dirty="0"/>
              <a:t>Introduction of Machine Learning Approaches, </a:t>
            </a:r>
          </a:p>
          <a:p>
            <a:pPr marL="287020" indent="-274320">
              <a:lnSpc>
                <a:spcPct val="150000"/>
              </a:lnSpc>
              <a:buClr>
                <a:srgbClr val="0AD0D9"/>
              </a:buClr>
              <a:buSzPct val="95454"/>
              <a:buFont typeface="Wingdings 2"/>
              <a:buChar char=""/>
              <a:tabLst>
                <a:tab pos="286385" algn="l"/>
                <a:tab pos="287020" algn="l"/>
              </a:tabLst>
            </a:pPr>
            <a:r>
              <a:rPr lang="en-US" dirty="0"/>
              <a:t>Introduction to Model Building, </a:t>
            </a:r>
          </a:p>
          <a:p>
            <a:pPr marL="287020" indent="-274320">
              <a:lnSpc>
                <a:spcPct val="150000"/>
              </a:lnSpc>
              <a:buClr>
                <a:srgbClr val="0AD0D9"/>
              </a:buClr>
              <a:buSzPct val="95454"/>
              <a:buFont typeface="Wingdings 2"/>
              <a:buChar char=""/>
              <a:tabLst>
                <a:tab pos="286385" algn="l"/>
                <a:tab pos="287020" algn="l"/>
              </a:tabLst>
            </a:pPr>
            <a:r>
              <a:rPr lang="en-US" dirty="0"/>
              <a:t>Sensitivity Analysis, </a:t>
            </a:r>
          </a:p>
          <a:p>
            <a:pPr marL="287020" indent="-274320">
              <a:lnSpc>
                <a:spcPct val="150000"/>
              </a:lnSpc>
              <a:buClr>
                <a:srgbClr val="0AD0D9"/>
              </a:buClr>
              <a:buSzPct val="95454"/>
              <a:buFont typeface="Wingdings 2"/>
              <a:buChar char=""/>
              <a:tabLst>
                <a:tab pos="286385" algn="l"/>
                <a:tab pos="287020" algn="l"/>
              </a:tabLst>
            </a:pPr>
            <a:r>
              <a:rPr lang="en-US" dirty="0"/>
              <a:t>Underfitting and Overfitting, </a:t>
            </a:r>
          </a:p>
          <a:p>
            <a:pPr marL="287020" indent="-274320">
              <a:lnSpc>
                <a:spcPct val="150000"/>
              </a:lnSpc>
              <a:buClr>
                <a:srgbClr val="0AD0D9"/>
              </a:buClr>
              <a:buSzPct val="95454"/>
              <a:buFont typeface="Wingdings 2"/>
              <a:buChar char=""/>
              <a:tabLst>
                <a:tab pos="286385" algn="l"/>
                <a:tab pos="287020" algn="l"/>
              </a:tabLst>
            </a:pPr>
            <a:r>
              <a:rPr lang="en-US" dirty="0"/>
              <a:t>Bias and Variance, </a:t>
            </a:r>
          </a:p>
          <a:p>
            <a:pPr marL="287020" indent="-274320">
              <a:lnSpc>
                <a:spcPct val="150000"/>
              </a:lnSpc>
              <a:buClr>
                <a:srgbClr val="0AD0D9"/>
              </a:buClr>
              <a:buSzPct val="95454"/>
              <a:buFont typeface="Wingdings 2"/>
              <a:buChar char=""/>
              <a:tabLst>
                <a:tab pos="286385" algn="l"/>
                <a:tab pos="287020" algn="l"/>
              </a:tabLst>
            </a:pPr>
            <a:r>
              <a:rPr lang="en-US" dirty="0"/>
              <a:t>Concept Learning Task, </a:t>
            </a:r>
          </a:p>
          <a:p>
            <a:pPr marL="287020" indent="-274320">
              <a:lnSpc>
                <a:spcPct val="150000"/>
              </a:lnSpc>
              <a:buClr>
                <a:srgbClr val="0AD0D9"/>
              </a:buClr>
              <a:buSzPct val="95454"/>
              <a:buFont typeface="Wingdings 2"/>
              <a:buChar char=""/>
              <a:tabLst>
                <a:tab pos="286385" algn="l"/>
                <a:tab pos="287020" algn="l"/>
              </a:tabLst>
            </a:pPr>
            <a:r>
              <a:rPr lang="en-US" dirty="0"/>
              <a:t>Issues in Machine Learning and Data Science Vs Machine Learning. </a:t>
            </a:r>
            <a:endParaRPr sz="2000" dirty="0">
              <a:cs typeface="Constantia"/>
            </a:endParaRPr>
          </a:p>
        </p:txBody>
      </p:sp>
      <p:sp>
        <p:nvSpPr>
          <p:cNvPr id="2" name="TextBox 1">
            <a:extLst>
              <a:ext uri="{FF2B5EF4-FFF2-40B4-BE49-F238E27FC236}">
                <a16:creationId xmlns:a16="http://schemas.microsoft.com/office/drawing/2014/main" id="{EDC43D8C-324F-C6A9-7DA6-1980CDDE7113}"/>
              </a:ext>
            </a:extLst>
          </p:cNvPr>
          <p:cNvSpPr txBox="1"/>
          <p:nvPr/>
        </p:nvSpPr>
        <p:spPr>
          <a:xfrm>
            <a:off x="4571997" y="247135"/>
            <a:ext cx="2130776" cy="461665"/>
          </a:xfrm>
          <a:prstGeom prst="rect">
            <a:avLst/>
          </a:prstGeom>
          <a:noFill/>
        </p:spPr>
        <p:txBody>
          <a:bodyPr wrap="none" rtlCol="0">
            <a:spAutoFit/>
          </a:bodyPr>
          <a:lstStyle/>
          <a:p>
            <a:r>
              <a:rPr lang="en-US" sz="2400" b="1" dirty="0"/>
              <a:t>Unit 1 Content:</a:t>
            </a:r>
          </a:p>
        </p:txBody>
      </p:sp>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t>      The objective of the Unit 1:</a:t>
            </a:r>
          </a:p>
          <a:p>
            <a:pPr algn="just">
              <a:buNone/>
            </a:pPr>
            <a:endParaRPr lang="en-US" sz="2200" dirty="0"/>
          </a:p>
          <a:p>
            <a:pPr algn="just">
              <a:buNone/>
            </a:pPr>
            <a:r>
              <a:rPr lang="en-US" sz="2200" dirty="0"/>
              <a:t>      1. To understand the basics of machine learning.</a:t>
            </a:r>
          </a:p>
          <a:p>
            <a:pPr algn="just">
              <a:buNone/>
            </a:pPr>
            <a:r>
              <a:rPr lang="en-US" sz="2200" dirty="0"/>
              <a:t>      2.  A clear concept of Learning and learning systems. </a:t>
            </a:r>
          </a:p>
          <a:p>
            <a:pPr algn="just">
              <a:buNone/>
            </a:pPr>
            <a:r>
              <a:rPr lang="en-US" sz="2200" dirty="0"/>
              <a:t>      3.  Brief History of ML. </a:t>
            </a:r>
          </a:p>
          <a:p>
            <a:pPr algn="just">
              <a:buNone/>
            </a:pPr>
            <a:r>
              <a:rPr lang="en-US" sz="2200" dirty="0"/>
              <a:t>      4.  Use of various approaches of Machine learning.</a:t>
            </a:r>
          </a:p>
          <a:p>
            <a:pPr algn="just">
              <a:buNone/>
            </a:pPr>
            <a:r>
              <a:rPr lang="en-US" sz="2200" dirty="0"/>
              <a:t>      5. understand the difference between Data Science and </a:t>
            </a:r>
            <a:r>
              <a:rPr lang="en-US" sz="2200"/>
              <a:t>Machine learning.</a:t>
            </a:r>
            <a:endParaRPr lang="en-US" sz="2200" dirty="0"/>
          </a:p>
        </p:txBody>
      </p:sp>
      <p:sp>
        <p:nvSpPr>
          <p:cNvPr id="7" name="Title 1"/>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Unit </a:t>
            </a:r>
            <a:r>
              <a:rPr kumimoji="0" lang="en-US" sz="2400" b="1" i="0" u="none" strike="noStrike" kern="1200" cap="none" spc="0" normalizeH="0" noProof="0" dirty="0">
                <a:ln>
                  <a:noFill/>
                </a:ln>
                <a:solidFill>
                  <a:schemeClr val="dk1"/>
                </a:solidFill>
                <a:effectLst/>
                <a:uLnTx/>
                <a:uFillTx/>
                <a:latin typeface="+mn-lt"/>
                <a:ea typeface="+mn-ea"/>
                <a:cs typeface="+mn-cs"/>
              </a:rPr>
              <a:t>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dirty="0"/>
              <a:t>     Learning</a:t>
            </a:r>
          </a:p>
          <a:p>
            <a:pPr marL="287020" indent="-274320">
              <a:lnSpc>
                <a:spcPct val="150000"/>
              </a:lnSpc>
              <a:buClr>
                <a:srgbClr val="0AD0D9"/>
              </a:buClr>
              <a:buSzPct val="95454"/>
              <a:buFont typeface="Wingdings 2"/>
              <a:buChar char=""/>
              <a:tabLst>
                <a:tab pos="286385" algn="l"/>
                <a:tab pos="287020" algn="l"/>
              </a:tabLst>
            </a:pPr>
            <a:r>
              <a:rPr lang="en-US" sz="2400" dirty="0"/>
              <a:t>     Types of Learning, </a:t>
            </a:r>
          </a:p>
          <a:p>
            <a:pPr marL="287020" indent="-274320">
              <a:lnSpc>
                <a:spcPct val="150000"/>
              </a:lnSpc>
              <a:buClr>
                <a:srgbClr val="0AD0D9"/>
              </a:buClr>
              <a:buSzPct val="95454"/>
              <a:buFont typeface="Wingdings 2"/>
              <a:buChar char=""/>
              <a:tabLst>
                <a:tab pos="286385" algn="l"/>
                <a:tab pos="287020" algn="l"/>
              </a:tabLst>
            </a:pPr>
            <a:r>
              <a:rPr lang="en-US" sz="2400" dirty="0"/>
              <a:t>    Well defined learning problems, </a:t>
            </a:r>
          </a:p>
          <a:p>
            <a:pPr marL="287020" indent="-274320">
              <a:lnSpc>
                <a:spcPct val="150000"/>
              </a:lnSpc>
              <a:buClr>
                <a:srgbClr val="0AD0D9"/>
              </a:buClr>
              <a:buSzPct val="95454"/>
              <a:buFont typeface="Wingdings 2"/>
              <a:buChar char=""/>
              <a:tabLst>
                <a:tab pos="286385" algn="l"/>
                <a:tab pos="287020" algn="l"/>
              </a:tabLst>
            </a:pPr>
            <a:r>
              <a:rPr lang="en-US" sz="2400" dirty="0"/>
              <a:t>     Designing a Learning System</a:t>
            </a:r>
          </a:p>
          <a:p>
            <a:endParaRPr lang="en-US" sz="2400" dirty="0"/>
          </a:p>
          <a:p>
            <a:pPr marL="287020" indent="-274320">
              <a:lnSpc>
                <a:spcPct val="100000"/>
              </a:lnSpc>
              <a:spcBef>
                <a:spcPts val="95"/>
              </a:spcBef>
              <a:buClr>
                <a:srgbClr val="0AD0D9"/>
              </a:buClr>
              <a:buSzPct val="93181"/>
              <a:buNone/>
              <a:tabLst>
                <a:tab pos="286385" algn="l"/>
                <a:tab pos="287020" algn="l"/>
              </a:tabLst>
            </a:pPr>
            <a:endParaRPr lang="en-US" sz="2000" dirty="0"/>
          </a:p>
        </p:txBody>
      </p:sp>
      <p:sp>
        <p:nvSpPr>
          <p:cNvPr id="7" name="Title 1"/>
          <p:cNvSpPr txBox="1">
            <a:spLocks/>
          </p:cNvSpPr>
          <p:nvPr/>
        </p:nvSpPr>
        <p:spPr>
          <a:xfrm>
            <a:off x="2338041" y="85275"/>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Topic </a:t>
            </a:r>
            <a:r>
              <a:rPr kumimoji="0" lang="en-US" sz="2400" b="1" i="0" u="none" strike="noStrike" kern="1200" cap="none" spc="0" normalizeH="0" noProof="0" dirty="0">
                <a:ln>
                  <a:noFill/>
                </a:ln>
                <a:solidFill>
                  <a:schemeClr val="dk1"/>
                </a:solidFill>
                <a:effectLst/>
                <a:uLnTx/>
                <a:uFillTx/>
                <a:latin typeface="+mn-lt"/>
                <a:ea typeface="+mn-ea"/>
                <a:cs typeface="+mn-cs"/>
              </a:rPr>
              <a:t> 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3900" y="914401"/>
            <a:ext cx="8229600" cy="5441947"/>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1800" b="1" dirty="0"/>
              <a:t>Top minds in machine learning predict where AI is going in 2021 and Beyond </a:t>
            </a:r>
          </a:p>
          <a:p>
            <a:pPr marL="469900" indent="-457200">
              <a:lnSpc>
                <a:spcPct val="150000"/>
              </a:lnSpc>
              <a:spcBef>
                <a:spcPts val="95"/>
              </a:spcBef>
              <a:buClr>
                <a:schemeClr val="tx1"/>
              </a:buClr>
              <a:buSzPct val="93181"/>
              <a:buAutoNum type="arabicPeriod"/>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pic>
        <p:nvPicPr>
          <p:cNvPr id="3" name="Picture 2">
            <a:extLst>
              <a:ext uri="{FF2B5EF4-FFF2-40B4-BE49-F238E27FC236}">
                <a16:creationId xmlns:a16="http://schemas.microsoft.com/office/drawing/2014/main" id="{1B4F6E34-E068-454E-AA64-0F4C20B9365F}"/>
              </a:ext>
            </a:extLst>
          </p:cNvPr>
          <p:cNvPicPr>
            <a:picLocks noChangeAspect="1"/>
          </p:cNvPicPr>
          <p:nvPr/>
        </p:nvPicPr>
        <p:blipFill>
          <a:blip r:embed="rId2"/>
          <a:stretch>
            <a:fillRect/>
          </a:stretch>
        </p:blipFill>
        <p:spPr>
          <a:xfrm>
            <a:off x="838200" y="1480194"/>
            <a:ext cx="7696200" cy="4034092"/>
          </a:xfrm>
          <a:prstGeom prst="rect">
            <a:avLst/>
          </a:prstGeom>
        </p:spPr>
      </p:pic>
      <p:sp>
        <p:nvSpPr>
          <p:cNvPr id="11" name="TextBox 10">
            <a:extLst>
              <a:ext uri="{FF2B5EF4-FFF2-40B4-BE49-F238E27FC236}">
                <a16:creationId xmlns:a16="http://schemas.microsoft.com/office/drawing/2014/main" id="{F9B7389F-0126-4CEA-B270-232EE58FF06F}"/>
              </a:ext>
            </a:extLst>
          </p:cNvPr>
          <p:cNvSpPr txBox="1"/>
          <p:nvPr/>
        </p:nvSpPr>
        <p:spPr>
          <a:xfrm>
            <a:off x="685800" y="5478728"/>
            <a:ext cx="8229600" cy="464871"/>
          </a:xfrm>
          <a:prstGeom prst="rect">
            <a:avLst/>
          </a:prstGeom>
          <a:noFill/>
        </p:spPr>
        <p:txBody>
          <a:bodyPr wrap="square">
            <a:spAutoFit/>
          </a:bodyPr>
          <a:lstStyle/>
          <a:p>
            <a:pPr marL="355600">
              <a:lnSpc>
                <a:spcPct val="150000"/>
              </a:lnSpc>
              <a:spcBef>
                <a:spcPts val="95"/>
              </a:spcBef>
              <a:buClr>
                <a:schemeClr val="tx1"/>
              </a:buClr>
              <a:buSzPct val="93181"/>
              <a:tabLst>
                <a:tab pos="286385" algn="l"/>
                <a:tab pos="287020" algn="l"/>
              </a:tabLst>
            </a:pPr>
            <a:r>
              <a:rPr lang="en-US" sz="1800" dirty="0"/>
              <a:t>AI is no longer poised to change the world someday; it’s changing the world now. </a:t>
            </a:r>
          </a:p>
        </p:txBody>
      </p:sp>
    </p:spTree>
    <p:extLst>
      <p:ext uri="{BB962C8B-B14F-4D97-AF65-F5344CB8AC3E}">
        <p14:creationId xmlns:p14="http://schemas.microsoft.com/office/powerpoint/2010/main" val="12921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lnSpcReduction="10000"/>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err="1"/>
              <a:t>Soumith</a:t>
            </a:r>
            <a:r>
              <a:rPr lang="en-US" sz="2400" b="1" dirty="0"/>
              <a:t> </a:t>
            </a:r>
            <a:r>
              <a:rPr lang="en-US" sz="2400" b="1" dirty="0" err="1"/>
              <a:t>Chintala</a:t>
            </a:r>
            <a:endParaRPr lang="en-US" sz="2400" b="1" dirty="0"/>
          </a:p>
          <a:p>
            <a:pPr marL="0" indent="0">
              <a:buNone/>
            </a:pPr>
            <a:r>
              <a:rPr lang="en-US" sz="2400" i="1" dirty="0"/>
              <a:t>Director, principal engineer, and creator of </a:t>
            </a:r>
            <a:r>
              <a:rPr lang="en-US" sz="2400" i="1" dirty="0" err="1"/>
              <a:t>PyTorch</a:t>
            </a:r>
            <a:endParaRPr lang="en-US" sz="2400" dirty="0"/>
          </a:p>
          <a:p>
            <a:pPr marL="355600" algn="just">
              <a:lnSpc>
                <a:spcPct val="150000"/>
              </a:lnSpc>
              <a:spcBef>
                <a:spcPts val="95"/>
              </a:spcBef>
              <a:buClr>
                <a:schemeClr val="tx1"/>
              </a:buClr>
              <a:buSzPct val="93181"/>
              <a:tabLst>
                <a:tab pos="286385" algn="l"/>
                <a:tab pos="287020" algn="l"/>
              </a:tabLst>
            </a:pPr>
            <a:r>
              <a:rPr lang="en-US" sz="2200" dirty="0"/>
              <a:t> Depending on how you gauge it, </a:t>
            </a:r>
            <a:r>
              <a:rPr lang="en-US" sz="2200" dirty="0" err="1"/>
              <a:t>PyTorch</a:t>
            </a:r>
            <a:r>
              <a:rPr lang="en-US" sz="2200" dirty="0"/>
              <a:t> is the most popular machine learning framework in the world today. </a:t>
            </a:r>
          </a:p>
          <a:p>
            <a:pPr marL="355600" algn="just">
              <a:lnSpc>
                <a:spcPct val="150000"/>
              </a:lnSpc>
              <a:spcBef>
                <a:spcPts val="95"/>
              </a:spcBef>
              <a:buClr>
                <a:schemeClr val="tx1"/>
              </a:buClr>
              <a:buSzPct val="93181"/>
              <a:tabLst>
                <a:tab pos="286385" algn="l"/>
                <a:tab pos="287020" algn="l"/>
              </a:tabLst>
            </a:pPr>
            <a:r>
              <a:rPr lang="en-US" sz="2200" dirty="0"/>
              <a:t>A derivative of the Torch open source framework introduced in 2002, </a:t>
            </a:r>
            <a:r>
              <a:rPr lang="en-US" sz="2200" dirty="0" err="1"/>
              <a:t>PyTorch</a:t>
            </a:r>
            <a:r>
              <a:rPr lang="en-US" sz="2200" dirty="0"/>
              <a:t> became available in 2015 and is growing steadily in extensions and libraries.</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010400" y="685800"/>
            <a:ext cx="2133600" cy="2133600"/>
          </a:xfrm>
          <a:prstGeom prst="rect">
            <a:avLst/>
          </a:prstGeom>
        </p:spPr>
      </p:pic>
      <p:sp>
        <p:nvSpPr>
          <p:cNvPr id="2" name="Title 1">
            <a:extLst>
              <a:ext uri="{FF2B5EF4-FFF2-40B4-BE49-F238E27FC236}">
                <a16:creationId xmlns:a16="http://schemas.microsoft.com/office/drawing/2014/main" id="{CC496D60-F7DA-980F-CD47-1A585A8D9C44}"/>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383039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91000" y="83364"/>
            <a:ext cx="2819400" cy="461665"/>
          </a:xfrm>
          <a:prstGeom prst="rect">
            <a:avLst/>
          </a:prstGeom>
          <a:noFill/>
        </p:spPr>
        <p:txBody>
          <a:bodyPr wrap="square">
            <a:spAutoFit/>
          </a:bodyPr>
          <a:lstStyle/>
          <a:p>
            <a:pPr lvl="0" fontAlgn="base">
              <a:spcBef>
                <a:spcPct val="0"/>
              </a:spcBef>
              <a:spcAft>
                <a:spcPct val="0"/>
              </a:spcAft>
            </a:pPr>
            <a:r>
              <a:rPr lang="en-US" sz="2400" b="1" dirty="0">
                <a:cs typeface="Arial" pitchFamily="34" charset="0"/>
              </a:rPr>
              <a:t>Evaluation Scheme</a:t>
            </a:r>
          </a:p>
        </p:txBody>
      </p:sp>
      <p:pic>
        <p:nvPicPr>
          <p:cNvPr id="2" name="Picture 1">
            <a:extLst>
              <a:ext uri="{FF2B5EF4-FFF2-40B4-BE49-F238E27FC236}">
                <a16:creationId xmlns:a16="http://schemas.microsoft.com/office/drawing/2014/main" id="{A7651121-BB62-EF03-4A66-120EDC4D61FF}"/>
              </a:ext>
            </a:extLst>
          </p:cNvPr>
          <p:cNvPicPr>
            <a:picLocks noChangeAspect="1"/>
          </p:cNvPicPr>
          <p:nvPr/>
        </p:nvPicPr>
        <p:blipFill>
          <a:blip r:embed="rId2"/>
          <a:stretch>
            <a:fillRect/>
          </a:stretch>
        </p:blipFill>
        <p:spPr>
          <a:xfrm>
            <a:off x="1754374" y="761130"/>
            <a:ext cx="6996223" cy="5590933"/>
          </a:xfrm>
          <a:prstGeom prst="rect">
            <a:avLst/>
          </a:prstGeom>
        </p:spPr>
      </p:pic>
    </p:spTree>
    <p:extLst>
      <p:ext uri="{BB962C8B-B14F-4D97-AF65-F5344CB8AC3E}">
        <p14:creationId xmlns:p14="http://schemas.microsoft.com/office/powerpoint/2010/main" val="16340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fontScale="77500" lnSpcReduction="20000"/>
          </a:bodyPr>
          <a:lstStyle/>
          <a:p>
            <a:pPr marL="0" indent="0">
              <a:buNone/>
            </a:pPr>
            <a:endParaRPr lang="en-US" sz="2400" b="1" dirty="0"/>
          </a:p>
          <a:p>
            <a:pPr marL="0" indent="0">
              <a:buNone/>
            </a:pPr>
            <a:endParaRPr lang="en-US" sz="2400" b="1" dirty="0"/>
          </a:p>
          <a:p>
            <a:pPr marL="0" indent="0">
              <a:buNone/>
            </a:pPr>
            <a:r>
              <a:rPr lang="en-US" sz="2400" b="1" dirty="0" err="1"/>
              <a:t>Soumith</a:t>
            </a:r>
            <a:r>
              <a:rPr lang="en-US" sz="2400" b="1" dirty="0"/>
              <a:t> </a:t>
            </a:r>
            <a:r>
              <a:rPr lang="en-US" sz="2400" b="1" dirty="0" err="1"/>
              <a:t>Chintala</a:t>
            </a:r>
            <a:endParaRPr lang="en-US" sz="2400" b="1" dirty="0"/>
          </a:p>
          <a:p>
            <a:pPr marL="0" indent="0">
              <a:buNone/>
            </a:pPr>
            <a:r>
              <a:rPr lang="en-US" sz="2400" i="1" dirty="0"/>
              <a:t>Director, principal engineer, and creator of </a:t>
            </a:r>
            <a:r>
              <a:rPr lang="en-US" sz="2400" i="1" dirty="0" err="1"/>
              <a:t>PyTorch</a:t>
            </a: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r>
              <a:rPr lang="en-US" sz="2200" dirty="0"/>
              <a:t>“I actually don’t think we’ve had a groundbreaking thing … since Transformer, basically. We had </a:t>
            </a:r>
            <a:r>
              <a:rPr lang="en-US" sz="2200" dirty="0" err="1"/>
              <a:t>ConvNets</a:t>
            </a:r>
            <a:r>
              <a:rPr lang="en-US" sz="2200" dirty="0"/>
              <a:t> in 2012 that reached prime time, and Transformer in 2017 or something. That’s my personal opinion,” </a:t>
            </a: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355600">
              <a:lnSpc>
                <a:spcPct val="150000"/>
              </a:lnSpc>
              <a:spcBef>
                <a:spcPts val="95"/>
              </a:spcBef>
              <a:buClr>
                <a:schemeClr val="tx1"/>
              </a:buClr>
              <a:buSzPct val="93181"/>
              <a:tabLst>
                <a:tab pos="286385" algn="l"/>
                <a:tab pos="287020" algn="l"/>
              </a:tabLst>
            </a:pPr>
            <a:r>
              <a:rPr lang="en-US" sz="2200" dirty="0" err="1"/>
              <a:t>Chintala</a:t>
            </a:r>
            <a:r>
              <a:rPr lang="en-US" sz="2200" dirty="0"/>
              <a:t> also believes the evolution of machine learning frameworks like </a:t>
            </a:r>
            <a:r>
              <a:rPr lang="en-US" sz="2200" dirty="0" err="1"/>
              <a:t>PyTorch</a:t>
            </a:r>
            <a:r>
              <a:rPr lang="en-US" sz="2200" dirty="0"/>
              <a:t> and Google’s TensorFlow — the overwhelming favorites among ML practitioners today — have changed how researchers explore ideas and do their jobs.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167880" y="685800"/>
            <a:ext cx="1976120" cy="1976120"/>
          </a:xfrm>
          <a:prstGeom prst="rect">
            <a:avLst/>
          </a:prstGeom>
        </p:spPr>
      </p:pic>
      <p:sp>
        <p:nvSpPr>
          <p:cNvPr id="2" name="Title 1">
            <a:extLst>
              <a:ext uri="{FF2B5EF4-FFF2-40B4-BE49-F238E27FC236}">
                <a16:creationId xmlns:a16="http://schemas.microsoft.com/office/drawing/2014/main" id="{66BFD19A-2CEC-2CC1-285C-41575300F42D}"/>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350486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5170991"/>
          </a:xfrm>
        </p:spPr>
        <p:txBody>
          <a:bodyPr>
            <a:normAutofit lnSpcReduction="10000"/>
          </a:bodyPr>
          <a:lstStyle/>
          <a:p>
            <a:r>
              <a:rPr lang="en-US" sz="2000" b="1" dirty="0"/>
              <a:t>                                                              Celeste Kidd</a:t>
            </a:r>
          </a:p>
          <a:p>
            <a:r>
              <a:rPr lang="en-US" sz="2000" i="1" dirty="0"/>
              <a:t>                                                             Developmental psychologist at the    </a:t>
            </a:r>
          </a:p>
          <a:p>
            <a:r>
              <a:rPr lang="en-US" sz="2000" i="1" dirty="0"/>
              <a:t>                                                             University of California, Berkeley</a:t>
            </a:r>
            <a:endParaRPr lang="en-US" sz="20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1800" dirty="0">
              <a:hlinkClick r:id="rId2"/>
            </a:endParaRPr>
          </a:p>
          <a:p>
            <a:pPr marL="355600">
              <a:lnSpc>
                <a:spcPct val="150000"/>
              </a:lnSpc>
              <a:spcBef>
                <a:spcPts val="95"/>
              </a:spcBef>
              <a:buClr>
                <a:schemeClr val="tx1"/>
              </a:buClr>
              <a:buSzPct val="93181"/>
              <a:tabLst>
                <a:tab pos="286385" algn="l"/>
                <a:tab pos="287020" algn="l"/>
              </a:tabLst>
            </a:pPr>
            <a:r>
              <a:rPr lang="en-US" sz="1800" dirty="0">
                <a:hlinkClick r:id="rId2"/>
              </a:rPr>
              <a:t>Celeste Kidd</a:t>
            </a:r>
            <a:r>
              <a:rPr lang="en-US" sz="1800" dirty="0"/>
              <a:t> is director of </a:t>
            </a:r>
            <a:r>
              <a:rPr lang="en-US" sz="1800" dirty="0">
                <a:hlinkClick r:id="rId3"/>
              </a:rPr>
              <a:t>Kidd Lab</a:t>
            </a:r>
            <a:r>
              <a:rPr lang="en-US" sz="1800" dirty="0"/>
              <a:t> at the University of California, Berkeley, where she and her team explore how kids learn. </a:t>
            </a:r>
          </a:p>
          <a:p>
            <a:pPr marL="355600">
              <a:lnSpc>
                <a:spcPct val="150000"/>
              </a:lnSpc>
              <a:spcBef>
                <a:spcPts val="95"/>
              </a:spcBef>
              <a:buClr>
                <a:schemeClr val="tx1"/>
              </a:buClr>
              <a:buSzPct val="93181"/>
              <a:tabLst>
                <a:tab pos="286385" algn="l"/>
                <a:tab pos="287020" algn="l"/>
              </a:tabLst>
            </a:pPr>
            <a:r>
              <a:rPr lang="en-US" sz="1800" dirty="0"/>
              <a:t>“Human babies don’t get tagged data sets, yet they manage just fine, and it’s important for us to understand how that happens,” she said.</a:t>
            </a:r>
          </a:p>
          <a:p>
            <a:pPr marL="355600">
              <a:lnSpc>
                <a:spcPct val="150000"/>
              </a:lnSpc>
              <a:spcBef>
                <a:spcPts val="95"/>
              </a:spcBef>
              <a:buClr>
                <a:schemeClr val="tx1"/>
              </a:buClr>
              <a:buSzPct val="93181"/>
              <a:tabLst>
                <a:tab pos="286385" algn="l"/>
                <a:tab pos="287020" algn="l"/>
              </a:tabLst>
            </a:pPr>
            <a:r>
              <a:rPr lang="en-US" sz="1800" dirty="0"/>
              <a:t>Last month, Kidd delivered the opening keynote address at the Neural Information Processing Systems (</a:t>
            </a:r>
            <a:r>
              <a:rPr lang="en-US" sz="1800" dirty="0" err="1"/>
              <a:t>NeurIPS</a:t>
            </a:r>
            <a:r>
              <a:rPr lang="en-US" sz="1800" dirty="0"/>
              <a:t>) conference, the largest annual AI research conference in the world. Her talk focused on how human brains hold onto stubborn beliefs, attention systems, and Bayesian statistics.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427D7A9B-BEA8-4B65-891A-7A6C12106457}"/>
              </a:ext>
            </a:extLst>
          </p:cNvPr>
          <p:cNvPicPr>
            <a:picLocks noChangeAspect="1"/>
          </p:cNvPicPr>
          <p:nvPr/>
        </p:nvPicPr>
        <p:blipFill>
          <a:blip r:embed="rId4"/>
          <a:stretch>
            <a:fillRect/>
          </a:stretch>
        </p:blipFill>
        <p:spPr>
          <a:xfrm>
            <a:off x="-25401" y="685800"/>
            <a:ext cx="3664757" cy="2438400"/>
          </a:xfrm>
          <a:prstGeom prst="rect">
            <a:avLst/>
          </a:prstGeom>
        </p:spPr>
      </p:pic>
      <p:sp>
        <p:nvSpPr>
          <p:cNvPr id="3" name="Title 1">
            <a:extLst>
              <a:ext uri="{FF2B5EF4-FFF2-40B4-BE49-F238E27FC236}">
                <a16:creationId xmlns:a16="http://schemas.microsoft.com/office/drawing/2014/main" id="{6D8C273F-F4EB-CD02-4773-EBE2BC57AA8C}"/>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2590145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942392"/>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r>
              <a:rPr lang="en-US" sz="1900" b="1" dirty="0"/>
              <a:t>Jeff Dean</a:t>
            </a:r>
          </a:p>
          <a:p>
            <a:pPr marL="355600" algn="just">
              <a:lnSpc>
                <a:spcPct val="150000"/>
              </a:lnSpc>
              <a:spcBef>
                <a:spcPts val="95"/>
              </a:spcBef>
              <a:buClr>
                <a:schemeClr val="tx1"/>
              </a:buClr>
              <a:buSzPct val="93181"/>
              <a:tabLst>
                <a:tab pos="286385" algn="l"/>
                <a:tab pos="287020" algn="l"/>
              </a:tabLst>
            </a:pPr>
            <a:r>
              <a:rPr lang="en-US" sz="1900" dirty="0"/>
              <a:t>Google AI chief</a:t>
            </a:r>
          </a:p>
          <a:p>
            <a:pPr marL="355600" algn="just">
              <a:lnSpc>
                <a:spcPct val="150000"/>
              </a:lnSpc>
              <a:spcBef>
                <a:spcPts val="95"/>
              </a:spcBef>
              <a:buClr>
                <a:schemeClr val="tx1"/>
              </a:buClr>
              <a:buSzPct val="93181"/>
              <a:tabLst>
                <a:tab pos="286385" algn="l"/>
                <a:tab pos="287020" algn="l"/>
              </a:tabLst>
            </a:pPr>
            <a:r>
              <a:rPr lang="en-US" sz="1700" dirty="0"/>
              <a:t>Dean has led Google AI for nearly two years now, but he’s been at Google for two decades and is the architect of many of the company’s early search and distributed network algorithms and an early member of Google Brain.</a:t>
            </a:r>
          </a:p>
          <a:p>
            <a:pPr marL="355600" algn="just">
              <a:lnSpc>
                <a:spcPct val="150000"/>
              </a:lnSpc>
              <a:spcBef>
                <a:spcPts val="95"/>
              </a:spcBef>
              <a:buClr>
                <a:schemeClr val="tx1"/>
              </a:buClr>
              <a:buSzPct val="93181"/>
              <a:tabLst>
                <a:tab pos="286385" algn="l"/>
                <a:tab pos="287020" algn="l"/>
              </a:tabLst>
            </a:pPr>
            <a:r>
              <a:rPr lang="en-US" sz="1700" dirty="0"/>
              <a:t>Dean spoke with VentureBeat last month at </a:t>
            </a:r>
            <a:r>
              <a:rPr lang="en-US" sz="1700" dirty="0" err="1"/>
              <a:t>NeurIPS</a:t>
            </a:r>
            <a:r>
              <a:rPr lang="en-US" sz="1700" dirty="0"/>
              <a:t>, where he delivered talks on machine learning for ASIC semiconductor design and ways the AI community can address climate change, which he said is the most important issue of our time. In his talk about climate change, Dean discussed the idea that AI can strive to become a zero-carbon industry and that AI can be used to help change human behavior.</a:t>
            </a:r>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9A4F38BE-685F-4257-BFB7-A48DCDE0016C}"/>
              </a:ext>
            </a:extLst>
          </p:cNvPr>
          <p:cNvPicPr>
            <a:picLocks noChangeAspect="1"/>
          </p:cNvPicPr>
          <p:nvPr/>
        </p:nvPicPr>
        <p:blipFill>
          <a:blip r:embed="rId2"/>
          <a:stretch>
            <a:fillRect/>
          </a:stretch>
        </p:blipFill>
        <p:spPr>
          <a:xfrm>
            <a:off x="5461586" y="730251"/>
            <a:ext cx="3707227" cy="2471484"/>
          </a:xfrm>
          <a:prstGeom prst="rect">
            <a:avLst/>
          </a:prstGeom>
        </p:spPr>
      </p:pic>
      <p:sp>
        <p:nvSpPr>
          <p:cNvPr id="3" name="Title 1">
            <a:extLst>
              <a:ext uri="{FF2B5EF4-FFF2-40B4-BE49-F238E27FC236}">
                <a16:creationId xmlns:a16="http://schemas.microsoft.com/office/drawing/2014/main" id="{0CA73A55-643C-DEA2-C467-3CD9BEF98C21}"/>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9032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986843"/>
          </a:xfrm>
        </p:spPr>
        <p:txBody>
          <a:bodyPr>
            <a:normAutofit fontScale="92500" lnSpcReduction="10000"/>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algn="just"/>
            <a:r>
              <a:rPr lang="en-US" sz="2000" b="1" dirty="0"/>
              <a:t>Anima </a:t>
            </a:r>
            <a:r>
              <a:rPr lang="en-US" sz="2000" b="1" dirty="0" err="1"/>
              <a:t>Anandkumar</a:t>
            </a:r>
            <a:endParaRPr lang="en-US" sz="2000" b="1" dirty="0"/>
          </a:p>
          <a:p>
            <a:pPr algn="just"/>
            <a:r>
              <a:rPr lang="en-US" sz="2000" i="1" dirty="0"/>
              <a:t>Nvidia machine learning research director</a:t>
            </a:r>
            <a:endParaRPr lang="en-US" sz="2000" dirty="0"/>
          </a:p>
          <a:p>
            <a:pPr marL="355600" algn="just">
              <a:lnSpc>
                <a:spcPct val="150000"/>
              </a:lnSpc>
              <a:spcBef>
                <a:spcPts val="95"/>
              </a:spcBef>
              <a:buClr>
                <a:schemeClr val="tx1"/>
              </a:buClr>
              <a:buSzPct val="93181"/>
              <a:tabLst>
                <a:tab pos="286385" algn="l"/>
                <a:tab pos="287020" algn="l"/>
              </a:tabLst>
            </a:pPr>
            <a:endParaRPr lang="en-US" sz="2000" dirty="0"/>
          </a:p>
          <a:p>
            <a:pPr marL="355600" algn="just">
              <a:lnSpc>
                <a:spcPct val="150000"/>
              </a:lnSpc>
              <a:spcBef>
                <a:spcPts val="95"/>
              </a:spcBef>
              <a:buClr>
                <a:schemeClr val="tx1"/>
              </a:buClr>
              <a:buSzPct val="93181"/>
              <a:tabLst>
                <a:tab pos="286385" algn="l"/>
                <a:tab pos="287020" algn="l"/>
              </a:tabLst>
            </a:pPr>
            <a:r>
              <a:rPr lang="en-US" sz="2000" dirty="0" err="1"/>
              <a:t>Anandkumar</a:t>
            </a:r>
            <a:r>
              <a:rPr lang="en-US" sz="2000" dirty="0"/>
              <a:t> sees numerous challenges for the AI community in 2020, like the need to create models made especially for specific industries in tandem with domain experts. Policymakers, individuals, and the AI community will also need to grapple with issues of representation and the challenge of ensuring data sets used to train models account for different groups of people.</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6EFC626E-93AC-4D0C-9194-9237968A9D43}"/>
              </a:ext>
            </a:extLst>
          </p:cNvPr>
          <p:cNvPicPr>
            <a:picLocks noChangeAspect="1"/>
          </p:cNvPicPr>
          <p:nvPr/>
        </p:nvPicPr>
        <p:blipFill>
          <a:blip r:embed="rId2"/>
          <a:stretch>
            <a:fillRect/>
          </a:stretch>
        </p:blipFill>
        <p:spPr>
          <a:xfrm>
            <a:off x="3804920" y="869949"/>
            <a:ext cx="2971800" cy="1981200"/>
          </a:xfrm>
          <a:prstGeom prst="rect">
            <a:avLst/>
          </a:prstGeom>
        </p:spPr>
      </p:pic>
      <p:sp>
        <p:nvSpPr>
          <p:cNvPr id="3" name="Title 1">
            <a:extLst>
              <a:ext uri="{FF2B5EF4-FFF2-40B4-BE49-F238E27FC236}">
                <a16:creationId xmlns:a16="http://schemas.microsoft.com/office/drawing/2014/main" id="{82DED39B-55A2-1D3C-7042-963B6EA79847}"/>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2878325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IN" sz="2000" b="1" dirty="0"/>
              <a:t>Dario Gil</a:t>
            </a:r>
          </a:p>
          <a:p>
            <a:r>
              <a:rPr lang="en-IN" sz="2000" i="1" dirty="0"/>
              <a:t>IBM Research director</a:t>
            </a:r>
            <a:endParaRPr lang="en-IN" sz="20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1400" dirty="0"/>
          </a:p>
          <a:p>
            <a:pPr marL="355600">
              <a:lnSpc>
                <a:spcPct val="150000"/>
              </a:lnSpc>
              <a:spcBef>
                <a:spcPts val="95"/>
              </a:spcBef>
              <a:buClr>
                <a:schemeClr val="tx1"/>
              </a:buClr>
              <a:buSzPct val="93181"/>
              <a:tabLst>
                <a:tab pos="286385" algn="l"/>
                <a:tab pos="287020" algn="l"/>
              </a:tabLst>
            </a:pPr>
            <a:endParaRPr lang="en-US" sz="1400" dirty="0"/>
          </a:p>
          <a:p>
            <a:pPr marL="355600" algn="just">
              <a:lnSpc>
                <a:spcPct val="150000"/>
              </a:lnSpc>
              <a:spcBef>
                <a:spcPts val="95"/>
              </a:spcBef>
              <a:buClr>
                <a:schemeClr val="tx1"/>
              </a:buClr>
              <a:buSzPct val="93181"/>
              <a:tabLst>
                <a:tab pos="286385" algn="l"/>
                <a:tab pos="287020" algn="l"/>
              </a:tabLst>
            </a:pPr>
            <a:r>
              <a:rPr lang="en-US" sz="1800" dirty="0"/>
              <a:t>Gil heads a group of researchers actively </a:t>
            </a:r>
            <a:r>
              <a:rPr lang="en-US" sz="1800" dirty="0">
                <a:hlinkClick r:id="rId2"/>
              </a:rPr>
              <a:t>advising the White House</a:t>
            </a:r>
            <a:r>
              <a:rPr lang="en-US" sz="1800" dirty="0"/>
              <a:t> and enterprises around the world. He believes major leaps forward in 2019 include progress around generative models and the increasing quality with which plausible language can be generated.</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6D739A85-3A4B-4520-B68D-AB103AFA84BF}"/>
              </a:ext>
            </a:extLst>
          </p:cNvPr>
          <p:cNvPicPr>
            <a:picLocks noChangeAspect="1"/>
          </p:cNvPicPr>
          <p:nvPr/>
        </p:nvPicPr>
        <p:blipFill>
          <a:blip r:embed="rId3"/>
          <a:stretch>
            <a:fillRect/>
          </a:stretch>
        </p:blipFill>
        <p:spPr>
          <a:xfrm>
            <a:off x="5257800" y="685800"/>
            <a:ext cx="3886200" cy="2590800"/>
          </a:xfrm>
          <a:prstGeom prst="rect">
            <a:avLst/>
          </a:prstGeom>
        </p:spPr>
      </p:pic>
      <p:sp>
        <p:nvSpPr>
          <p:cNvPr id="3" name="Title 1">
            <a:extLst>
              <a:ext uri="{FF2B5EF4-FFF2-40B4-BE49-F238E27FC236}">
                <a16:creationId xmlns:a16="http://schemas.microsoft.com/office/drawing/2014/main" id="{78E10FD9-A362-D854-EC6D-02DDEC4966B2}"/>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a:t>
            </a:r>
          </a:p>
        </p:txBody>
      </p:sp>
    </p:spTree>
    <p:extLst>
      <p:ext uri="{BB962C8B-B14F-4D97-AF65-F5344CB8AC3E}">
        <p14:creationId xmlns:p14="http://schemas.microsoft.com/office/powerpoint/2010/main" val="688707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14401"/>
            <a:ext cx="8229600" cy="4873119"/>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000" b="1" dirty="0"/>
              <a:t>What is Machine Learning</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pic>
        <p:nvPicPr>
          <p:cNvPr id="3" name="Picture 2">
            <a:extLst>
              <a:ext uri="{FF2B5EF4-FFF2-40B4-BE49-F238E27FC236}">
                <a16:creationId xmlns:a16="http://schemas.microsoft.com/office/drawing/2014/main" id="{928C7236-2E9B-43C5-95E9-B696130A0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0" y="1922052"/>
            <a:ext cx="6536398" cy="4021547"/>
          </a:xfrm>
          <a:prstGeom prst="rect">
            <a:avLst/>
          </a:prstGeom>
        </p:spPr>
      </p:pic>
    </p:spTree>
    <p:extLst>
      <p:ext uri="{BB962C8B-B14F-4D97-AF65-F5344CB8AC3E}">
        <p14:creationId xmlns:p14="http://schemas.microsoft.com/office/powerpoint/2010/main" val="173821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1C6B795-A9CF-4611-A647-BC656C941A06}"/>
              </a:ext>
            </a:extLst>
          </p:cNvPr>
          <p:cNvPicPr>
            <a:picLocks noChangeAspect="1"/>
          </p:cNvPicPr>
          <p:nvPr/>
        </p:nvPicPr>
        <p:blipFill>
          <a:blip r:embed="rId2"/>
          <a:stretch>
            <a:fillRect/>
          </a:stretch>
        </p:blipFill>
        <p:spPr>
          <a:xfrm>
            <a:off x="504796" y="1070480"/>
            <a:ext cx="8134408" cy="4772894"/>
          </a:xfrm>
          <a:prstGeom prst="rect">
            <a:avLst/>
          </a:prstGeom>
        </p:spPr>
      </p:pic>
      <p:sp>
        <p:nvSpPr>
          <p:cNvPr id="4" name="Title 1">
            <a:extLst>
              <a:ext uri="{FF2B5EF4-FFF2-40B4-BE49-F238E27FC236}">
                <a16:creationId xmlns:a16="http://schemas.microsoft.com/office/drawing/2014/main" id="{974EC3AB-F043-8FCD-96AB-C99F904CB7C2}"/>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2350581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53D873-0FC1-4772-848F-DA88E0C580BD}"/>
              </a:ext>
            </a:extLst>
          </p:cNvPr>
          <p:cNvPicPr>
            <a:picLocks noChangeAspect="1"/>
          </p:cNvPicPr>
          <p:nvPr/>
        </p:nvPicPr>
        <p:blipFill>
          <a:blip r:embed="rId2"/>
          <a:stretch>
            <a:fillRect/>
          </a:stretch>
        </p:blipFill>
        <p:spPr>
          <a:xfrm>
            <a:off x="1574157" y="1218235"/>
            <a:ext cx="5995686" cy="4421529"/>
          </a:xfrm>
          <a:prstGeom prst="rect">
            <a:avLst/>
          </a:prstGeom>
        </p:spPr>
      </p:pic>
      <p:sp>
        <p:nvSpPr>
          <p:cNvPr id="3" name="Title 1">
            <a:extLst>
              <a:ext uri="{FF2B5EF4-FFF2-40B4-BE49-F238E27FC236}">
                <a16:creationId xmlns:a16="http://schemas.microsoft.com/office/drawing/2014/main" id="{88AEEBF7-88A2-C70B-7733-B4E435B10AFD}"/>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2654255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82E52-6A03-4C78-9746-280EED48D33C}"/>
              </a:ext>
            </a:extLst>
          </p:cNvPr>
          <p:cNvPicPr>
            <a:picLocks noChangeAspect="1"/>
          </p:cNvPicPr>
          <p:nvPr/>
        </p:nvPicPr>
        <p:blipFill>
          <a:blip r:embed="rId2"/>
          <a:stretch>
            <a:fillRect/>
          </a:stretch>
        </p:blipFill>
        <p:spPr>
          <a:xfrm>
            <a:off x="1493134" y="1247172"/>
            <a:ext cx="6157732" cy="4363656"/>
          </a:xfrm>
          <a:prstGeom prst="rect">
            <a:avLst/>
          </a:prstGeom>
        </p:spPr>
      </p:pic>
      <p:pic>
        <p:nvPicPr>
          <p:cNvPr id="9" name="Picture 8">
            <a:extLst>
              <a:ext uri="{FF2B5EF4-FFF2-40B4-BE49-F238E27FC236}">
                <a16:creationId xmlns:a16="http://schemas.microsoft.com/office/drawing/2014/main" id="{691E019D-9FE6-46B1-BBA0-0E8E72EA5D24}"/>
              </a:ext>
            </a:extLst>
          </p:cNvPr>
          <p:cNvPicPr>
            <a:picLocks noChangeAspect="1"/>
          </p:cNvPicPr>
          <p:nvPr/>
        </p:nvPicPr>
        <p:blipFill>
          <a:blip r:embed="rId3"/>
          <a:stretch>
            <a:fillRect/>
          </a:stretch>
        </p:blipFill>
        <p:spPr>
          <a:xfrm>
            <a:off x="1086091" y="5965703"/>
            <a:ext cx="1504709" cy="162046"/>
          </a:xfrm>
          <a:prstGeom prst="rect">
            <a:avLst/>
          </a:prstGeom>
        </p:spPr>
      </p:pic>
      <p:sp>
        <p:nvSpPr>
          <p:cNvPr id="6" name="Title 1">
            <a:extLst>
              <a:ext uri="{FF2B5EF4-FFF2-40B4-BE49-F238E27FC236}">
                <a16:creationId xmlns:a16="http://schemas.microsoft.com/office/drawing/2014/main" id="{23E5C1FE-BD6C-6B18-10B7-67B917664F74}"/>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3229581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DBB03-1A23-4A99-9688-621134A8F05A}"/>
              </a:ext>
            </a:extLst>
          </p:cNvPr>
          <p:cNvPicPr>
            <a:picLocks noChangeAspect="1"/>
          </p:cNvPicPr>
          <p:nvPr/>
        </p:nvPicPr>
        <p:blipFill>
          <a:blip r:embed="rId2"/>
          <a:stretch>
            <a:fillRect/>
          </a:stretch>
        </p:blipFill>
        <p:spPr>
          <a:xfrm>
            <a:off x="1359243" y="1429473"/>
            <a:ext cx="6094853" cy="3999053"/>
          </a:xfrm>
          <a:prstGeom prst="rect">
            <a:avLst/>
          </a:prstGeom>
        </p:spPr>
      </p:pic>
      <p:sp>
        <p:nvSpPr>
          <p:cNvPr id="4" name="Title 1">
            <a:extLst>
              <a:ext uri="{FF2B5EF4-FFF2-40B4-BE49-F238E27FC236}">
                <a16:creationId xmlns:a16="http://schemas.microsoft.com/office/drawing/2014/main" id="{E230EB5A-9177-81A7-A1AF-D69F5795FE84}"/>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423015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892" y="41300"/>
            <a:ext cx="6759150"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Subject Syllabus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3" name="Picture 2">
            <a:extLst>
              <a:ext uri="{FF2B5EF4-FFF2-40B4-BE49-F238E27FC236}">
                <a16:creationId xmlns:a16="http://schemas.microsoft.com/office/drawing/2014/main" id="{A9870EEA-B77C-9177-1D3F-B8179CAD833C}"/>
              </a:ext>
            </a:extLst>
          </p:cNvPr>
          <p:cNvPicPr>
            <a:picLocks noChangeAspect="1"/>
          </p:cNvPicPr>
          <p:nvPr/>
        </p:nvPicPr>
        <p:blipFill>
          <a:blip r:embed="rId3"/>
          <a:stretch>
            <a:fillRect/>
          </a:stretch>
        </p:blipFill>
        <p:spPr>
          <a:xfrm>
            <a:off x="1334814" y="693683"/>
            <a:ext cx="7714593" cy="5906814"/>
          </a:xfrm>
          <a:prstGeom prst="rect">
            <a:avLst/>
          </a:prstGeom>
        </p:spPr>
      </p:pic>
    </p:spTree>
    <p:extLst>
      <p:ext uri="{BB962C8B-B14F-4D97-AF65-F5344CB8AC3E}">
        <p14:creationId xmlns:p14="http://schemas.microsoft.com/office/powerpoint/2010/main" val="150462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0EB5A-9177-81A7-A1AF-D69F5795FE84}"/>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
        <p:nvSpPr>
          <p:cNvPr id="5" name="TextBox 4">
            <a:extLst>
              <a:ext uri="{FF2B5EF4-FFF2-40B4-BE49-F238E27FC236}">
                <a16:creationId xmlns:a16="http://schemas.microsoft.com/office/drawing/2014/main" id="{5504CF88-B46A-451A-EEA6-66557E2BDC3C}"/>
              </a:ext>
            </a:extLst>
          </p:cNvPr>
          <p:cNvSpPr txBox="1"/>
          <p:nvPr/>
        </p:nvSpPr>
        <p:spPr>
          <a:xfrm>
            <a:off x="484998" y="890366"/>
            <a:ext cx="8461293" cy="2308324"/>
          </a:xfrm>
          <a:prstGeom prst="rect">
            <a:avLst/>
          </a:prstGeom>
          <a:noFill/>
        </p:spPr>
        <p:txBody>
          <a:bodyPr wrap="square">
            <a:spAutoFit/>
          </a:bodyPr>
          <a:lstStyle/>
          <a:p>
            <a:pPr algn="just"/>
            <a:r>
              <a:rPr lang="en-IN" b="0" i="0" dirty="0">
                <a:solidFill>
                  <a:srgbClr val="610B38"/>
                </a:solidFill>
                <a:effectLst/>
                <a:highlight>
                  <a:srgbClr val="FFFFFF"/>
                </a:highlight>
                <a:latin typeface="erdana"/>
              </a:rPr>
              <a:t>How does Machine Learning work:</a:t>
            </a:r>
          </a:p>
          <a:p>
            <a:pPr marL="285750" indent="-285750" algn="just">
              <a:buFont typeface="Arial" panose="020B0604020202020204" pitchFamily="34" charset="0"/>
              <a:buChar char="•"/>
            </a:pPr>
            <a:r>
              <a:rPr lang="en-IN" b="0" i="0" dirty="0">
                <a:solidFill>
                  <a:srgbClr val="333333"/>
                </a:solidFill>
                <a:effectLst/>
                <a:highlight>
                  <a:srgbClr val="FFFFFF"/>
                </a:highlight>
                <a:latin typeface="inter-regular"/>
              </a:rPr>
              <a:t>A machine learning system builds prediction models, learns from previous data, and predicts the output of new data whenever it receives it. </a:t>
            </a:r>
          </a:p>
          <a:p>
            <a:pPr marL="285750" indent="-285750" algn="just">
              <a:buFont typeface="Arial" panose="020B0604020202020204" pitchFamily="34" charset="0"/>
              <a:buChar char="•"/>
            </a:pPr>
            <a:r>
              <a:rPr lang="en-IN" b="0" i="0" dirty="0">
                <a:solidFill>
                  <a:srgbClr val="333333"/>
                </a:solidFill>
                <a:effectLst/>
                <a:highlight>
                  <a:srgbClr val="FFFFFF"/>
                </a:highlight>
                <a:latin typeface="inter-regular"/>
              </a:rPr>
              <a:t>The amount of data helps to build a better model that accurately predicts the output, which in turn affects the accuracy of the predicted output.</a:t>
            </a:r>
          </a:p>
          <a:p>
            <a:pPr marL="285750" indent="-285750" algn="just">
              <a:buFont typeface="Arial" panose="020B0604020202020204" pitchFamily="34" charset="0"/>
              <a:buChar char="•"/>
            </a:pPr>
            <a:r>
              <a:rPr lang="en-IN" b="0" i="0" dirty="0">
                <a:solidFill>
                  <a:srgbClr val="333333"/>
                </a:solidFill>
                <a:effectLst/>
                <a:highlight>
                  <a:srgbClr val="FFFFFF"/>
                </a:highlight>
                <a:latin typeface="inter-regular"/>
              </a:rPr>
              <a:t>The Machine Learning algorithm's operation is depicted in the following block diagram:</a:t>
            </a:r>
            <a:endParaRPr lang="en-IN" dirty="0">
              <a:solidFill>
                <a:srgbClr val="333333"/>
              </a:solidFill>
              <a:highlight>
                <a:srgbClr val="FFFFFF"/>
              </a:highlight>
              <a:latin typeface="inter-regular"/>
            </a:endParaRPr>
          </a:p>
          <a:p>
            <a:pPr marL="285750" indent="-285750" algn="just">
              <a:buFont typeface="Arial" panose="020B0604020202020204" pitchFamily="34" charset="0"/>
              <a:buChar char="•"/>
            </a:pPr>
            <a:endParaRPr lang="en-IN" b="0" i="0" dirty="0">
              <a:solidFill>
                <a:srgbClr val="610B38"/>
              </a:solidFill>
              <a:effectLst/>
              <a:highlight>
                <a:srgbClr val="FFFFFF"/>
              </a:highlight>
              <a:latin typeface="erdana"/>
            </a:endParaRPr>
          </a:p>
        </p:txBody>
      </p:sp>
      <p:pic>
        <p:nvPicPr>
          <p:cNvPr id="8196" name="Picture 4" descr="Introduction to Machine Learning">
            <a:extLst>
              <a:ext uri="{FF2B5EF4-FFF2-40B4-BE49-F238E27FC236}">
                <a16:creationId xmlns:a16="http://schemas.microsoft.com/office/drawing/2014/main" id="{946E078A-8F79-7126-B7E2-8AFC4184B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67795"/>
            <a:ext cx="7924800" cy="195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39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0EB5A-9177-81A7-A1AF-D69F5795FE84}"/>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
        <p:nvSpPr>
          <p:cNvPr id="5" name="TextBox 4">
            <a:extLst>
              <a:ext uri="{FF2B5EF4-FFF2-40B4-BE49-F238E27FC236}">
                <a16:creationId xmlns:a16="http://schemas.microsoft.com/office/drawing/2014/main" id="{5504CF88-B46A-451A-EEA6-66557E2BDC3C}"/>
              </a:ext>
            </a:extLst>
          </p:cNvPr>
          <p:cNvSpPr txBox="1"/>
          <p:nvPr/>
        </p:nvSpPr>
        <p:spPr>
          <a:xfrm>
            <a:off x="484998" y="890366"/>
            <a:ext cx="8461293" cy="2769989"/>
          </a:xfrm>
          <a:prstGeom prst="rect">
            <a:avLst/>
          </a:prstGeom>
          <a:noFill/>
        </p:spPr>
        <p:txBody>
          <a:bodyPr wrap="square">
            <a:spAutoFit/>
          </a:bodyPr>
          <a:lstStyle/>
          <a:p>
            <a:pPr algn="just"/>
            <a:r>
              <a:rPr lang="en-IN" sz="2200" b="0" i="0" dirty="0">
                <a:effectLst/>
                <a:highlight>
                  <a:srgbClr val="FFFFFF"/>
                </a:highlight>
              </a:rPr>
              <a:t>Features of Machine Learning:</a:t>
            </a:r>
          </a:p>
          <a:p>
            <a:pPr algn="just"/>
            <a:endParaRPr lang="en-IN" sz="2200" b="0" i="0" dirty="0">
              <a:solidFill>
                <a:srgbClr val="000000"/>
              </a:solidFill>
              <a:effectLst/>
              <a:highlight>
                <a:srgbClr val="FFFFFF"/>
              </a:highlight>
            </a:endParaRPr>
          </a:p>
          <a:p>
            <a:pPr algn="just"/>
            <a:r>
              <a:rPr lang="en-IN" sz="2200" b="0" i="0" dirty="0">
                <a:solidFill>
                  <a:srgbClr val="000000"/>
                </a:solidFill>
                <a:effectLst/>
                <a:highlight>
                  <a:srgbClr val="FFFFFF"/>
                </a:highlight>
              </a:rPr>
              <a:t>Machine learning uses data to detect various patterns in a given dataset.</a:t>
            </a:r>
          </a:p>
          <a:p>
            <a:pPr algn="just">
              <a:buFont typeface="Arial" panose="020B0604020202020204" pitchFamily="34" charset="0"/>
              <a:buChar char="•"/>
            </a:pPr>
            <a:r>
              <a:rPr lang="en-IN" sz="2200" b="0" i="0" dirty="0">
                <a:solidFill>
                  <a:srgbClr val="000000"/>
                </a:solidFill>
                <a:effectLst/>
                <a:highlight>
                  <a:srgbClr val="FFFFFF"/>
                </a:highlight>
              </a:rPr>
              <a:t>It can learn from past data and improve automatically.</a:t>
            </a:r>
          </a:p>
          <a:p>
            <a:pPr algn="just">
              <a:buFont typeface="Arial" panose="020B0604020202020204" pitchFamily="34" charset="0"/>
              <a:buChar char="•"/>
            </a:pPr>
            <a:r>
              <a:rPr lang="en-IN" sz="2200" b="0" i="0" dirty="0">
                <a:solidFill>
                  <a:srgbClr val="000000"/>
                </a:solidFill>
                <a:effectLst/>
                <a:highlight>
                  <a:srgbClr val="FFFFFF"/>
                </a:highlight>
              </a:rPr>
              <a:t>It is a data-driven technology.</a:t>
            </a:r>
          </a:p>
          <a:p>
            <a:pPr algn="just">
              <a:buFont typeface="Arial" panose="020B0604020202020204" pitchFamily="34" charset="0"/>
              <a:buChar char="•"/>
            </a:pPr>
            <a:r>
              <a:rPr lang="en-IN" sz="2200" b="0" i="0" dirty="0">
                <a:solidFill>
                  <a:srgbClr val="000000"/>
                </a:solidFill>
                <a:effectLst/>
                <a:highlight>
                  <a:srgbClr val="FFFFFF"/>
                </a:highlight>
              </a:rPr>
              <a:t>Machine learning is much similar to data mining as it also deals with the huge amount of the data.</a:t>
            </a:r>
          </a:p>
          <a:p>
            <a:pPr marL="285750" indent="-285750" algn="just">
              <a:buFont typeface="Arial" panose="020B0604020202020204" pitchFamily="34" charset="0"/>
              <a:buChar char="•"/>
            </a:pPr>
            <a:endParaRPr lang="en-IN" b="0" i="0" dirty="0">
              <a:solidFill>
                <a:srgbClr val="610B38"/>
              </a:solidFill>
              <a:effectLst/>
              <a:highlight>
                <a:srgbClr val="FFFFFF"/>
              </a:highlight>
              <a:latin typeface="erdana"/>
            </a:endParaRPr>
          </a:p>
        </p:txBody>
      </p:sp>
    </p:spTree>
    <p:extLst>
      <p:ext uri="{BB962C8B-B14F-4D97-AF65-F5344CB8AC3E}">
        <p14:creationId xmlns:p14="http://schemas.microsoft.com/office/powerpoint/2010/main" val="270407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752C7-9B8B-4CC3-9796-63D02285BB94}"/>
              </a:ext>
            </a:extLst>
          </p:cNvPr>
          <p:cNvPicPr>
            <a:picLocks noChangeAspect="1"/>
          </p:cNvPicPr>
          <p:nvPr/>
        </p:nvPicPr>
        <p:blipFill>
          <a:blip r:embed="rId2"/>
          <a:stretch>
            <a:fillRect/>
          </a:stretch>
        </p:blipFill>
        <p:spPr>
          <a:xfrm>
            <a:off x="1192192" y="1049275"/>
            <a:ext cx="6759615" cy="4943599"/>
          </a:xfrm>
          <a:prstGeom prst="rect">
            <a:avLst/>
          </a:prstGeom>
        </p:spPr>
      </p:pic>
      <p:sp>
        <p:nvSpPr>
          <p:cNvPr id="4" name="Title 1">
            <a:extLst>
              <a:ext uri="{FF2B5EF4-FFF2-40B4-BE49-F238E27FC236}">
                <a16:creationId xmlns:a16="http://schemas.microsoft.com/office/drawing/2014/main" id="{4073281F-4F59-5D06-8037-DDBB55001756}"/>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183111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672B7-BF50-4C92-A890-78771D541EF8}"/>
              </a:ext>
            </a:extLst>
          </p:cNvPr>
          <p:cNvPicPr>
            <a:picLocks noChangeAspect="1"/>
          </p:cNvPicPr>
          <p:nvPr/>
        </p:nvPicPr>
        <p:blipFill>
          <a:blip r:embed="rId2"/>
          <a:stretch>
            <a:fillRect/>
          </a:stretch>
        </p:blipFill>
        <p:spPr>
          <a:xfrm>
            <a:off x="1143000" y="1137756"/>
            <a:ext cx="6988215" cy="4817436"/>
          </a:xfrm>
          <a:prstGeom prst="rect">
            <a:avLst/>
          </a:prstGeom>
        </p:spPr>
      </p:pic>
      <p:sp>
        <p:nvSpPr>
          <p:cNvPr id="4" name="Title 1">
            <a:extLst>
              <a:ext uri="{FF2B5EF4-FFF2-40B4-BE49-F238E27FC236}">
                <a16:creationId xmlns:a16="http://schemas.microsoft.com/office/drawing/2014/main" id="{AEE6CA0E-936D-9273-427C-EF432FD7794E}"/>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3531167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BC975-0B0E-4343-BD79-3F93AC6C375D}"/>
              </a:ext>
            </a:extLst>
          </p:cNvPr>
          <p:cNvPicPr>
            <a:picLocks noChangeAspect="1"/>
          </p:cNvPicPr>
          <p:nvPr/>
        </p:nvPicPr>
        <p:blipFill>
          <a:blip r:embed="rId2"/>
          <a:stretch>
            <a:fillRect/>
          </a:stretch>
        </p:blipFill>
        <p:spPr>
          <a:xfrm>
            <a:off x="1666754" y="1458410"/>
            <a:ext cx="5810491" cy="3941180"/>
          </a:xfrm>
          <a:prstGeom prst="rect">
            <a:avLst/>
          </a:prstGeom>
        </p:spPr>
      </p:pic>
      <p:sp>
        <p:nvSpPr>
          <p:cNvPr id="4" name="Title 1">
            <a:extLst>
              <a:ext uri="{FF2B5EF4-FFF2-40B4-BE49-F238E27FC236}">
                <a16:creationId xmlns:a16="http://schemas.microsoft.com/office/drawing/2014/main" id="{550E2E28-C0C0-9EB9-4D36-9779CB580C59}"/>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2707928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87651-4177-471A-96C3-1569B8D263EA}"/>
              </a:ext>
            </a:extLst>
          </p:cNvPr>
          <p:cNvPicPr>
            <a:picLocks noChangeAspect="1"/>
          </p:cNvPicPr>
          <p:nvPr/>
        </p:nvPicPr>
        <p:blipFill>
          <a:blip r:embed="rId2"/>
          <a:stretch>
            <a:fillRect/>
          </a:stretch>
        </p:blipFill>
        <p:spPr>
          <a:xfrm>
            <a:off x="1539433" y="1250066"/>
            <a:ext cx="6065134" cy="4357868"/>
          </a:xfrm>
          <a:prstGeom prst="rect">
            <a:avLst/>
          </a:prstGeom>
        </p:spPr>
      </p:pic>
      <p:sp>
        <p:nvSpPr>
          <p:cNvPr id="4" name="Title 1">
            <a:extLst>
              <a:ext uri="{FF2B5EF4-FFF2-40B4-BE49-F238E27FC236}">
                <a16:creationId xmlns:a16="http://schemas.microsoft.com/office/drawing/2014/main" id="{A5265D5A-4BD4-03E3-CCA5-133F6DFF2987}"/>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1089690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FCD0E-4A90-4574-B918-AA3BF907DDA5}"/>
              </a:ext>
            </a:extLst>
          </p:cNvPr>
          <p:cNvPicPr>
            <a:picLocks noChangeAspect="1"/>
          </p:cNvPicPr>
          <p:nvPr/>
        </p:nvPicPr>
        <p:blipFill>
          <a:blip r:embed="rId2"/>
          <a:stretch>
            <a:fillRect/>
          </a:stretch>
        </p:blipFill>
        <p:spPr>
          <a:xfrm>
            <a:off x="1211580" y="721360"/>
            <a:ext cx="6720840" cy="5494358"/>
          </a:xfrm>
          <a:prstGeom prst="rect">
            <a:avLst/>
          </a:prstGeom>
        </p:spPr>
      </p:pic>
      <p:sp>
        <p:nvSpPr>
          <p:cNvPr id="4" name="Title 1">
            <a:extLst>
              <a:ext uri="{FF2B5EF4-FFF2-40B4-BE49-F238E27FC236}">
                <a16:creationId xmlns:a16="http://schemas.microsoft.com/office/drawing/2014/main" id="{79020566-EA01-75A2-B6E6-5C40A51E052D}"/>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965780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872D3-CB79-4E4A-9D44-932164EA6C14}"/>
              </a:ext>
            </a:extLst>
          </p:cNvPr>
          <p:cNvPicPr>
            <a:picLocks noChangeAspect="1"/>
          </p:cNvPicPr>
          <p:nvPr/>
        </p:nvPicPr>
        <p:blipFill>
          <a:blip r:embed="rId2"/>
          <a:stretch>
            <a:fillRect/>
          </a:stretch>
        </p:blipFill>
        <p:spPr>
          <a:xfrm>
            <a:off x="1655179" y="1516283"/>
            <a:ext cx="5833641" cy="3825433"/>
          </a:xfrm>
          <a:prstGeom prst="rect">
            <a:avLst/>
          </a:prstGeom>
        </p:spPr>
      </p:pic>
      <p:sp>
        <p:nvSpPr>
          <p:cNvPr id="4" name="Title 1">
            <a:extLst>
              <a:ext uri="{FF2B5EF4-FFF2-40B4-BE49-F238E27FC236}">
                <a16:creationId xmlns:a16="http://schemas.microsoft.com/office/drawing/2014/main" id="{A3520D10-A4EB-7C83-37EF-8ECA455390A7}"/>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1921967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DFC887-7CAD-4D65-864D-4FB784C375E3}"/>
              </a:ext>
            </a:extLst>
          </p:cNvPr>
          <p:cNvPicPr>
            <a:picLocks noChangeAspect="1"/>
          </p:cNvPicPr>
          <p:nvPr/>
        </p:nvPicPr>
        <p:blipFill>
          <a:blip r:embed="rId2"/>
          <a:stretch>
            <a:fillRect/>
          </a:stretch>
        </p:blipFill>
        <p:spPr>
          <a:xfrm>
            <a:off x="1164702" y="973933"/>
            <a:ext cx="6814595" cy="5353363"/>
          </a:xfrm>
          <a:prstGeom prst="rect">
            <a:avLst/>
          </a:prstGeom>
        </p:spPr>
      </p:pic>
      <p:sp>
        <p:nvSpPr>
          <p:cNvPr id="4" name="Title 1">
            <a:extLst>
              <a:ext uri="{FF2B5EF4-FFF2-40B4-BE49-F238E27FC236}">
                <a16:creationId xmlns:a16="http://schemas.microsoft.com/office/drawing/2014/main" id="{AB8A9DA3-747D-9613-C0F9-CF53A319A4EC}"/>
              </a:ext>
            </a:extLst>
          </p:cNvPr>
          <p:cNvSpPr txBox="1">
            <a:spLocks/>
          </p:cNvSpPr>
          <p:nvPr/>
        </p:nvSpPr>
        <p:spPr>
          <a:xfrm>
            <a:off x="2338041" y="59512"/>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4142106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0A614-7AA9-408D-A4AE-D3E5F76CCC84}"/>
              </a:ext>
            </a:extLst>
          </p:cNvPr>
          <p:cNvPicPr>
            <a:picLocks noChangeAspect="1"/>
          </p:cNvPicPr>
          <p:nvPr/>
        </p:nvPicPr>
        <p:blipFill>
          <a:blip r:embed="rId2"/>
          <a:stretch>
            <a:fillRect/>
          </a:stretch>
        </p:blipFill>
        <p:spPr>
          <a:xfrm>
            <a:off x="904240" y="996292"/>
            <a:ext cx="7772400" cy="5278166"/>
          </a:xfrm>
          <a:prstGeom prst="rect">
            <a:avLst/>
          </a:prstGeom>
        </p:spPr>
      </p:pic>
      <p:sp>
        <p:nvSpPr>
          <p:cNvPr id="4" name="Title 1">
            <a:extLst>
              <a:ext uri="{FF2B5EF4-FFF2-40B4-BE49-F238E27FC236}">
                <a16:creationId xmlns:a16="http://schemas.microsoft.com/office/drawing/2014/main" id="{48E1B138-9B44-A9BE-675A-156514D4AE49}"/>
              </a:ext>
            </a:extLst>
          </p:cNvPr>
          <p:cNvSpPr txBox="1">
            <a:spLocks/>
          </p:cNvSpPr>
          <p:nvPr/>
        </p:nvSpPr>
        <p:spPr>
          <a:xfrm>
            <a:off x="2338041" y="71869"/>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Introduction to Machine Learning </a:t>
            </a:r>
          </a:p>
        </p:txBody>
      </p:sp>
    </p:spTree>
    <p:extLst>
      <p:ext uri="{BB962C8B-B14F-4D97-AF65-F5344CB8AC3E}">
        <p14:creationId xmlns:p14="http://schemas.microsoft.com/office/powerpoint/2010/main" val="350338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B3A6A8-6478-CA12-A8F9-1B6FDF01ADE3}"/>
              </a:ext>
            </a:extLst>
          </p:cNvPr>
          <p:cNvPicPr>
            <a:picLocks noChangeAspect="1"/>
          </p:cNvPicPr>
          <p:nvPr/>
        </p:nvPicPr>
        <p:blipFill>
          <a:blip r:embed="rId3"/>
          <a:stretch>
            <a:fillRect/>
          </a:stretch>
        </p:blipFill>
        <p:spPr>
          <a:xfrm>
            <a:off x="1292056" y="1030015"/>
            <a:ext cx="7851944" cy="4719144"/>
          </a:xfrm>
          <a:prstGeom prst="rect">
            <a:avLst/>
          </a:prstGeom>
        </p:spPr>
      </p:pic>
      <p:sp>
        <p:nvSpPr>
          <p:cNvPr id="2" name="Title 1">
            <a:extLst>
              <a:ext uri="{FF2B5EF4-FFF2-40B4-BE49-F238E27FC236}">
                <a16:creationId xmlns:a16="http://schemas.microsoft.com/office/drawing/2014/main" id="{6B0A8B0D-A327-F34F-ECF1-FE0E90FAE46C}"/>
              </a:ext>
            </a:extLst>
          </p:cNvPr>
          <p:cNvSpPr txBox="1">
            <a:spLocks/>
          </p:cNvSpPr>
          <p:nvPr/>
        </p:nvSpPr>
        <p:spPr>
          <a:xfrm>
            <a:off x="2046892" y="41300"/>
            <a:ext cx="6759150"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Subject Syllabus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705187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88ED1-0B39-4CC4-9550-CD1EEECAA1E2}"/>
              </a:ext>
            </a:extLst>
          </p:cNvPr>
          <p:cNvPicPr>
            <a:picLocks noChangeAspect="1"/>
          </p:cNvPicPr>
          <p:nvPr/>
        </p:nvPicPr>
        <p:blipFill>
          <a:blip r:embed="rId2"/>
          <a:stretch>
            <a:fillRect/>
          </a:stretch>
        </p:blipFill>
        <p:spPr>
          <a:xfrm>
            <a:off x="815546" y="1357131"/>
            <a:ext cx="7895968" cy="4143737"/>
          </a:xfrm>
          <a:prstGeom prst="rect">
            <a:avLst/>
          </a:prstGeom>
        </p:spPr>
      </p:pic>
      <p:sp>
        <p:nvSpPr>
          <p:cNvPr id="2" name="Title 1">
            <a:extLst>
              <a:ext uri="{FF2B5EF4-FFF2-40B4-BE49-F238E27FC236}">
                <a16:creationId xmlns:a16="http://schemas.microsoft.com/office/drawing/2014/main" id="{0FF49E87-0614-1ABB-1A17-712D07430BC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561707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2123658"/>
          </a:xfrm>
          <a:prstGeom prst="rect">
            <a:avLst/>
          </a:prstGeom>
          <a:noFill/>
        </p:spPr>
        <p:txBody>
          <a:bodyPr wrap="square">
            <a:spAutoFit/>
          </a:bodyPr>
          <a:lstStyle/>
          <a:p>
            <a:pPr algn="just"/>
            <a:r>
              <a:rPr lang="en-IN" sz="2200" b="0" i="0" dirty="0">
                <a:solidFill>
                  <a:srgbClr val="333333"/>
                </a:solidFill>
                <a:effectLst/>
                <a:highlight>
                  <a:srgbClr val="FFFFFF"/>
                </a:highlight>
              </a:rPr>
              <a:t>Based on the methods and way of learning, machine learning is divided into mainly four types, which are:</a:t>
            </a:r>
          </a:p>
          <a:p>
            <a:pPr algn="just">
              <a:buFont typeface="+mj-lt"/>
              <a:buAutoNum type="arabicPeriod"/>
            </a:pPr>
            <a:r>
              <a:rPr lang="en-IN" sz="2200" b="0" i="0" dirty="0">
                <a:solidFill>
                  <a:srgbClr val="000000"/>
                </a:solidFill>
                <a:effectLst/>
                <a:highlight>
                  <a:srgbClr val="FFFFFF"/>
                </a:highlight>
              </a:rPr>
              <a:t>Supervised Machine Learning</a:t>
            </a:r>
          </a:p>
          <a:p>
            <a:pPr algn="just">
              <a:buFont typeface="+mj-lt"/>
              <a:buAutoNum type="arabicPeriod"/>
            </a:pPr>
            <a:r>
              <a:rPr lang="en-IN" sz="2200" b="0" i="0" dirty="0">
                <a:solidFill>
                  <a:srgbClr val="000000"/>
                </a:solidFill>
                <a:effectLst/>
                <a:highlight>
                  <a:srgbClr val="FFFFFF"/>
                </a:highlight>
              </a:rPr>
              <a:t>Unsupervised Machine Learning</a:t>
            </a:r>
          </a:p>
          <a:p>
            <a:pPr algn="just">
              <a:buFont typeface="+mj-lt"/>
              <a:buAutoNum type="arabicPeriod"/>
            </a:pPr>
            <a:r>
              <a:rPr lang="en-IN" sz="2200" b="0" i="0" dirty="0">
                <a:solidFill>
                  <a:srgbClr val="000000"/>
                </a:solidFill>
                <a:effectLst/>
                <a:highlight>
                  <a:srgbClr val="FFFFFF"/>
                </a:highlight>
              </a:rPr>
              <a:t>Semi-Supervised Machine Learning</a:t>
            </a:r>
          </a:p>
          <a:p>
            <a:pPr algn="just">
              <a:buFont typeface="+mj-lt"/>
              <a:buAutoNum type="arabicPeriod"/>
            </a:pPr>
            <a:r>
              <a:rPr lang="en-IN" sz="2200" b="0" i="0" dirty="0">
                <a:solidFill>
                  <a:srgbClr val="000000"/>
                </a:solidFill>
                <a:effectLst/>
                <a:highlight>
                  <a:srgbClr val="FFFFFF"/>
                </a:highlight>
              </a:rPr>
              <a:t>Reinforcement Learning</a:t>
            </a:r>
          </a:p>
        </p:txBody>
      </p:sp>
      <p:pic>
        <p:nvPicPr>
          <p:cNvPr id="10242" name="Picture 2" descr="Types of Machine Learning">
            <a:extLst>
              <a:ext uri="{FF2B5EF4-FFF2-40B4-BE49-F238E27FC236}">
                <a16:creationId xmlns:a16="http://schemas.microsoft.com/office/drawing/2014/main" id="{9C31DEA7-C4B8-4BB2-0027-FAAD73918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057273"/>
            <a:ext cx="889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23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4154984"/>
          </a:xfrm>
          <a:prstGeom prst="rect">
            <a:avLst/>
          </a:prstGeom>
          <a:noFill/>
        </p:spPr>
        <p:txBody>
          <a:bodyPr wrap="square">
            <a:spAutoFit/>
          </a:bodyPr>
          <a:lstStyle/>
          <a:p>
            <a:pPr algn="just"/>
            <a:r>
              <a:rPr lang="en-IN" sz="2200" b="1" dirty="0">
                <a:solidFill>
                  <a:srgbClr val="000000"/>
                </a:solidFill>
                <a:highlight>
                  <a:srgbClr val="FFFFFF"/>
                </a:highlight>
              </a:rPr>
              <a:t>Supervised Learning: </a:t>
            </a:r>
          </a:p>
          <a:p>
            <a:pPr algn="just"/>
            <a:endParaRPr lang="en-IN" sz="2200" b="1" dirty="0">
              <a:solidFill>
                <a:srgbClr val="000000"/>
              </a:solidFill>
              <a:highlight>
                <a:srgbClr val="FFFFFF"/>
              </a:highlight>
            </a:endParaRPr>
          </a:p>
          <a:p>
            <a:pPr marL="342900" indent="-342900" algn="just">
              <a:buFont typeface="Arial" panose="020B0604020202020204" pitchFamily="34" charset="0"/>
              <a:buChar char="•"/>
            </a:pPr>
            <a:r>
              <a:rPr lang="en-IN" sz="2200" b="0" i="0" dirty="0">
                <a:solidFill>
                  <a:srgbClr val="000000"/>
                </a:solidFill>
                <a:effectLst/>
                <a:highlight>
                  <a:srgbClr val="FFFFFF"/>
                </a:highlight>
              </a:rPr>
              <a:t>Supervised machine learning is a type of machine learning where the algorithm is trained on </a:t>
            </a:r>
            <a:r>
              <a:rPr lang="en-IN" sz="2200" b="0" i="0" dirty="0" err="1">
                <a:solidFill>
                  <a:srgbClr val="000000"/>
                </a:solidFill>
                <a:effectLst/>
                <a:highlight>
                  <a:srgbClr val="FFFFFF"/>
                </a:highlight>
              </a:rPr>
              <a:t>labeled</a:t>
            </a:r>
            <a:r>
              <a:rPr lang="en-IN" sz="2200" b="0" i="0" dirty="0">
                <a:solidFill>
                  <a:srgbClr val="000000"/>
                </a:solidFill>
                <a:effectLst/>
                <a:highlight>
                  <a:srgbClr val="FFFFFF"/>
                </a:highlight>
              </a:rPr>
              <a:t> data, meaning that the data is already categorized or classified. </a:t>
            </a:r>
          </a:p>
          <a:p>
            <a:pPr marL="342900" indent="-342900" algn="just">
              <a:buFont typeface="Arial" panose="020B0604020202020204" pitchFamily="34" charset="0"/>
              <a:buChar char="•"/>
            </a:pPr>
            <a:r>
              <a:rPr lang="en-IN" sz="2200" b="0" i="0" dirty="0">
                <a:solidFill>
                  <a:srgbClr val="000000"/>
                </a:solidFill>
                <a:effectLst/>
                <a:highlight>
                  <a:srgbClr val="FFFFFF"/>
                </a:highlight>
              </a:rPr>
              <a:t>The goal of the algorithm is to learn from the </a:t>
            </a:r>
            <a:r>
              <a:rPr lang="en-IN" sz="2200" b="0" i="0" dirty="0" err="1">
                <a:solidFill>
                  <a:srgbClr val="000000"/>
                </a:solidFill>
                <a:effectLst/>
                <a:highlight>
                  <a:srgbClr val="FFFFFF"/>
                </a:highlight>
              </a:rPr>
              <a:t>labeled</a:t>
            </a:r>
            <a:r>
              <a:rPr lang="en-IN" sz="2200" b="0" i="0" dirty="0">
                <a:solidFill>
                  <a:srgbClr val="000000"/>
                </a:solidFill>
                <a:effectLst/>
                <a:highlight>
                  <a:srgbClr val="FFFFFF"/>
                </a:highlight>
              </a:rPr>
              <a:t> data and make predictions on new, unseen data.</a:t>
            </a:r>
          </a:p>
          <a:p>
            <a:pPr marL="342900" indent="-342900" algn="just">
              <a:buFont typeface="Arial" panose="020B0604020202020204" pitchFamily="34" charset="0"/>
              <a:buChar char="•"/>
            </a:pPr>
            <a:r>
              <a:rPr lang="en-IN" sz="2200" b="0" i="0" dirty="0">
                <a:solidFill>
                  <a:srgbClr val="000000"/>
                </a:solidFill>
                <a:effectLst/>
                <a:highlight>
                  <a:srgbClr val="FFFFFF"/>
                </a:highlight>
              </a:rPr>
              <a:t>In supervised learning, the algorithm is trained to map inputs to outputs based on the </a:t>
            </a:r>
            <a:r>
              <a:rPr lang="en-IN" sz="2200" b="0" i="0" dirty="0" err="1">
                <a:solidFill>
                  <a:srgbClr val="000000"/>
                </a:solidFill>
                <a:effectLst/>
                <a:highlight>
                  <a:srgbClr val="FFFFFF"/>
                </a:highlight>
              </a:rPr>
              <a:t>labeled</a:t>
            </a:r>
            <a:r>
              <a:rPr lang="en-IN" sz="2200" b="0" i="0" dirty="0">
                <a:solidFill>
                  <a:srgbClr val="000000"/>
                </a:solidFill>
                <a:effectLst/>
                <a:highlight>
                  <a:srgbClr val="FFFFFF"/>
                </a:highlight>
              </a:rPr>
              <a:t> data. </a:t>
            </a:r>
          </a:p>
          <a:p>
            <a:pPr marL="342900" indent="-342900" algn="just">
              <a:buFont typeface="Arial" panose="020B0604020202020204" pitchFamily="34" charset="0"/>
              <a:buChar char="•"/>
            </a:pPr>
            <a:r>
              <a:rPr lang="en-IN" sz="2200" b="0" i="0" dirty="0">
                <a:solidFill>
                  <a:srgbClr val="000000"/>
                </a:solidFill>
                <a:effectLst/>
                <a:highlight>
                  <a:srgbClr val="FFFFFF"/>
                </a:highlight>
              </a:rPr>
              <a:t>The algorithm learns to identify patterns and relationships between the inputs and outputs, and uses this knowledge to make predictions on new data.</a:t>
            </a:r>
          </a:p>
        </p:txBody>
      </p:sp>
    </p:spTree>
    <p:extLst>
      <p:ext uri="{BB962C8B-B14F-4D97-AF65-F5344CB8AC3E}">
        <p14:creationId xmlns:p14="http://schemas.microsoft.com/office/powerpoint/2010/main" val="1121559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2831544"/>
          </a:xfrm>
          <a:prstGeom prst="rect">
            <a:avLst/>
          </a:prstGeom>
          <a:noFill/>
        </p:spPr>
        <p:txBody>
          <a:bodyPr wrap="square">
            <a:spAutoFit/>
          </a:bodyPr>
          <a:lstStyle/>
          <a:p>
            <a:pPr algn="just"/>
            <a:r>
              <a:rPr lang="en-IN" sz="2200" b="1" dirty="0">
                <a:solidFill>
                  <a:srgbClr val="000000"/>
                </a:solidFill>
                <a:highlight>
                  <a:srgbClr val="FFFFFF"/>
                </a:highlight>
              </a:rPr>
              <a:t>Categories of Supervised Machine Learning</a:t>
            </a:r>
          </a:p>
          <a:p>
            <a:pPr algn="just"/>
            <a:r>
              <a:rPr lang="en-IN" sz="2200" i="0" dirty="0">
                <a:solidFill>
                  <a:srgbClr val="333333"/>
                </a:solidFill>
                <a:effectLst/>
                <a:highlight>
                  <a:srgbClr val="FFFFFF"/>
                </a:highlight>
              </a:rPr>
              <a:t>Supervised machine learning can be classified into two types of problems, which are given below:</a:t>
            </a:r>
          </a:p>
          <a:p>
            <a:pPr algn="just"/>
            <a:endParaRPr lang="en-IN" sz="2200" dirty="0">
              <a:solidFill>
                <a:srgbClr val="333333"/>
              </a:solidFill>
              <a:highlight>
                <a:srgbClr val="FFFFFF"/>
              </a:highlight>
            </a:endParaRPr>
          </a:p>
          <a:p>
            <a:pPr algn="just">
              <a:buFont typeface="Arial" panose="020B0604020202020204" pitchFamily="34" charset="0"/>
              <a:buChar char="•"/>
            </a:pPr>
            <a:r>
              <a:rPr lang="en-IN" sz="2200" i="0" dirty="0">
                <a:solidFill>
                  <a:srgbClr val="000000"/>
                </a:solidFill>
                <a:effectLst/>
                <a:highlight>
                  <a:srgbClr val="FFFFFF"/>
                </a:highlight>
              </a:rPr>
              <a:t>Classification</a:t>
            </a:r>
          </a:p>
          <a:p>
            <a:pPr algn="just">
              <a:buFont typeface="Arial" panose="020B0604020202020204" pitchFamily="34" charset="0"/>
              <a:buChar char="•"/>
            </a:pPr>
            <a:r>
              <a:rPr lang="en-IN" sz="2200" i="0" dirty="0">
                <a:solidFill>
                  <a:srgbClr val="000000"/>
                </a:solidFill>
                <a:effectLst/>
                <a:highlight>
                  <a:srgbClr val="FFFFFF"/>
                </a:highlight>
              </a:rPr>
              <a:t>Regression</a:t>
            </a:r>
          </a:p>
          <a:p>
            <a:pPr algn="just"/>
            <a:endParaRPr lang="en-IN" sz="2400" b="0" i="0" dirty="0">
              <a:solidFill>
                <a:srgbClr val="333333"/>
              </a:solidFill>
              <a:effectLst/>
              <a:highlight>
                <a:srgbClr val="FFFFFF"/>
              </a:highlight>
              <a:latin typeface="inter-regular"/>
            </a:endParaRPr>
          </a:p>
          <a:p>
            <a:pPr algn="just"/>
            <a:endParaRPr lang="en-IN" sz="2200" b="1" dirty="0">
              <a:solidFill>
                <a:srgbClr val="000000"/>
              </a:solidFill>
              <a:highlight>
                <a:srgbClr val="FFFFFF"/>
              </a:highlight>
            </a:endParaRPr>
          </a:p>
        </p:txBody>
      </p:sp>
    </p:spTree>
    <p:extLst>
      <p:ext uri="{BB962C8B-B14F-4D97-AF65-F5344CB8AC3E}">
        <p14:creationId xmlns:p14="http://schemas.microsoft.com/office/powerpoint/2010/main" val="1668241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5232202"/>
          </a:xfrm>
          <a:prstGeom prst="rect">
            <a:avLst/>
          </a:prstGeom>
          <a:noFill/>
        </p:spPr>
        <p:txBody>
          <a:bodyPr wrap="square">
            <a:spAutoFit/>
          </a:bodyPr>
          <a:lstStyle/>
          <a:p>
            <a:pPr algn="just"/>
            <a:r>
              <a:rPr lang="en-IN" sz="2200" b="1" i="0" dirty="0">
                <a:effectLst/>
                <a:highlight>
                  <a:srgbClr val="FFFFFF"/>
                </a:highlight>
              </a:rPr>
              <a:t>a)Classification: </a:t>
            </a:r>
          </a:p>
          <a:p>
            <a:pPr marL="800100" lvl="1" indent="-342900" algn="just">
              <a:buFont typeface="Arial" panose="020B0604020202020204" pitchFamily="34" charset="0"/>
              <a:buChar char="•"/>
            </a:pPr>
            <a:r>
              <a:rPr lang="en-IN" sz="2200" b="0" i="0" dirty="0">
                <a:solidFill>
                  <a:srgbClr val="333333"/>
                </a:solidFill>
                <a:effectLst/>
                <a:highlight>
                  <a:srgbClr val="FFFFFF"/>
                </a:highlight>
              </a:rPr>
              <a:t>Classification algorithms are used to solve the classification problems in which the output variable is categorical, such as "</a:t>
            </a:r>
            <a:r>
              <a:rPr lang="en-IN" sz="2200" b="1" i="0" dirty="0">
                <a:solidFill>
                  <a:srgbClr val="333333"/>
                </a:solidFill>
                <a:effectLst/>
                <a:highlight>
                  <a:srgbClr val="FFFFFF"/>
                </a:highlight>
              </a:rPr>
              <a:t>Yes" or No, Male or Female, Red or Blue, etc</a:t>
            </a:r>
            <a:r>
              <a:rPr lang="en-IN" sz="2200" b="0" i="0" dirty="0">
                <a:solidFill>
                  <a:srgbClr val="333333"/>
                </a:solidFill>
                <a:effectLst/>
                <a:highlight>
                  <a:srgbClr val="FFFFFF"/>
                </a:highlight>
              </a:rPr>
              <a:t>.</a:t>
            </a:r>
          </a:p>
          <a:p>
            <a:pPr marL="800100" lvl="1" indent="-342900" algn="just">
              <a:buFont typeface="Arial" panose="020B0604020202020204" pitchFamily="34" charset="0"/>
              <a:buChar char="•"/>
            </a:pPr>
            <a:r>
              <a:rPr lang="en-IN" sz="2200" b="0" i="0" dirty="0">
                <a:solidFill>
                  <a:srgbClr val="333333"/>
                </a:solidFill>
                <a:effectLst/>
                <a:highlight>
                  <a:srgbClr val="FFFFFF"/>
                </a:highlight>
              </a:rPr>
              <a:t> The classification algorithms predict the categories present in the dataset. </a:t>
            </a:r>
          </a:p>
          <a:p>
            <a:pPr marL="800100" lvl="1" indent="-342900" algn="just">
              <a:buFont typeface="Arial" panose="020B0604020202020204" pitchFamily="34" charset="0"/>
              <a:buChar char="•"/>
            </a:pPr>
            <a:r>
              <a:rPr lang="en-IN" sz="2200" b="0" i="0" dirty="0">
                <a:solidFill>
                  <a:srgbClr val="333333"/>
                </a:solidFill>
                <a:effectLst/>
                <a:highlight>
                  <a:srgbClr val="FFFFFF"/>
                </a:highlight>
              </a:rPr>
              <a:t>Some real-world examples of classification algorithms are </a:t>
            </a:r>
            <a:r>
              <a:rPr lang="en-IN" sz="2200" b="1" i="0" dirty="0">
                <a:solidFill>
                  <a:srgbClr val="333333"/>
                </a:solidFill>
                <a:effectLst/>
                <a:highlight>
                  <a:srgbClr val="FFFFFF"/>
                </a:highlight>
              </a:rPr>
              <a:t>Spam Detection, Email filtering, etc.</a:t>
            </a:r>
            <a:endParaRPr lang="en-IN" sz="2200" dirty="0">
              <a:solidFill>
                <a:srgbClr val="333333"/>
              </a:solidFill>
              <a:highlight>
                <a:srgbClr val="FFFFFF"/>
              </a:highlight>
            </a:endParaRPr>
          </a:p>
          <a:p>
            <a:r>
              <a:rPr lang="en-IN" sz="2200" b="1" i="0" dirty="0">
                <a:solidFill>
                  <a:srgbClr val="333333"/>
                </a:solidFill>
                <a:effectLst/>
                <a:highlight>
                  <a:srgbClr val="FFFFFF"/>
                </a:highlight>
              </a:rPr>
              <a:t>Some popular classification algorithms are given below</a:t>
            </a:r>
            <a:r>
              <a:rPr lang="en-IN" sz="2200" b="0" i="0" dirty="0">
                <a:solidFill>
                  <a:srgbClr val="333333"/>
                </a:solidFill>
                <a:effectLst/>
                <a:highlight>
                  <a:srgbClr val="FFFFFF"/>
                </a:highlight>
              </a:rPr>
              <a:t>:</a:t>
            </a:r>
          </a:p>
          <a:p>
            <a:pPr lvl="1" algn="just">
              <a:buFont typeface="Arial" panose="020B0604020202020204" pitchFamily="34" charset="0"/>
              <a:buChar char="•"/>
            </a:pPr>
            <a:r>
              <a:rPr lang="en-IN" sz="2200" i="0" dirty="0">
                <a:solidFill>
                  <a:srgbClr val="000000"/>
                </a:solidFill>
                <a:effectLst/>
                <a:highlight>
                  <a:srgbClr val="FFFFFF"/>
                </a:highlight>
              </a:rPr>
              <a:t>Random Forest Algorithm</a:t>
            </a:r>
          </a:p>
          <a:p>
            <a:pPr lvl="1" algn="just">
              <a:buFont typeface="Arial" panose="020B0604020202020204" pitchFamily="34" charset="0"/>
              <a:buChar char="•"/>
            </a:pPr>
            <a:r>
              <a:rPr lang="en-IN" sz="2200" i="0" dirty="0">
                <a:solidFill>
                  <a:srgbClr val="000000"/>
                </a:solidFill>
                <a:effectLst/>
                <a:highlight>
                  <a:srgbClr val="FFFFFF"/>
                </a:highlight>
              </a:rPr>
              <a:t>Decision Tree Algorithm</a:t>
            </a:r>
          </a:p>
          <a:p>
            <a:pPr lvl="1" algn="just">
              <a:buFont typeface="Arial" panose="020B0604020202020204" pitchFamily="34" charset="0"/>
              <a:buChar char="•"/>
            </a:pPr>
            <a:r>
              <a:rPr lang="en-IN" sz="2200" i="0" dirty="0">
                <a:solidFill>
                  <a:srgbClr val="000000"/>
                </a:solidFill>
                <a:effectLst/>
                <a:highlight>
                  <a:srgbClr val="FFFFFF"/>
                </a:highlight>
              </a:rPr>
              <a:t>Logistic Regression Algorithm</a:t>
            </a:r>
          </a:p>
          <a:p>
            <a:pPr lvl="1" algn="just">
              <a:buFont typeface="Arial" panose="020B0604020202020204" pitchFamily="34" charset="0"/>
              <a:buChar char="•"/>
            </a:pPr>
            <a:r>
              <a:rPr lang="en-IN" sz="2200" i="0" dirty="0">
                <a:solidFill>
                  <a:srgbClr val="000000"/>
                </a:solidFill>
                <a:effectLst/>
                <a:highlight>
                  <a:srgbClr val="FFFFFF"/>
                </a:highlight>
              </a:rPr>
              <a:t>Support Vector Machine Algorithm</a:t>
            </a:r>
          </a:p>
          <a:p>
            <a:pPr lvl="1" algn="just"/>
            <a:endParaRPr lang="en-IN" sz="2400" b="0" i="0" dirty="0">
              <a:solidFill>
                <a:srgbClr val="333333"/>
              </a:solidFill>
              <a:effectLst/>
              <a:highlight>
                <a:srgbClr val="FFFFFF"/>
              </a:highlight>
              <a:latin typeface="inter-regular"/>
            </a:endParaRPr>
          </a:p>
          <a:p>
            <a:pPr algn="just"/>
            <a:endParaRPr lang="en-IN" sz="2200" b="1" dirty="0">
              <a:solidFill>
                <a:srgbClr val="000000"/>
              </a:solidFill>
              <a:highlight>
                <a:srgbClr val="FFFFFF"/>
              </a:highlight>
            </a:endParaRPr>
          </a:p>
        </p:txBody>
      </p:sp>
    </p:spTree>
    <p:extLst>
      <p:ext uri="{BB962C8B-B14F-4D97-AF65-F5344CB8AC3E}">
        <p14:creationId xmlns:p14="http://schemas.microsoft.com/office/powerpoint/2010/main" val="2995719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4862870"/>
          </a:xfrm>
          <a:prstGeom prst="rect">
            <a:avLst/>
          </a:prstGeom>
          <a:noFill/>
        </p:spPr>
        <p:txBody>
          <a:bodyPr wrap="square">
            <a:spAutoFit/>
          </a:bodyPr>
          <a:lstStyle/>
          <a:p>
            <a:pPr algn="just"/>
            <a:r>
              <a:rPr lang="en-IN" sz="2200" b="1" i="0" dirty="0">
                <a:effectLst/>
                <a:highlight>
                  <a:srgbClr val="FFFFFF"/>
                </a:highlight>
              </a:rPr>
              <a:t>b) Regression</a:t>
            </a:r>
          </a:p>
          <a:p>
            <a:pPr marL="800100" lvl="1" indent="-342900" algn="just">
              <a:buFont typeface="Arial" panose="020B0604020202020204" pitchFamily="34" charset="0"/>
              <a:buChar char="•"/>
            </a:pPr>
            <a:r>
              <a:rPr lang="en-IN" sz="2200" i="0" dirty="0">
                <a:solidFill>
                  <a:srgbClr val="333333"/>
                </a:solidFill>
                <a:effectLst/>
                <a:highlight>
                  <a:srgbClr val="FFFFFF"/>
                </a:highlight>
              </a:rPr>
              <a:t>Regression algorithms are used to solve regression problems in which there is a linear relationship between input and output variables. </a:t>
            </a:r>
          </a:p>
          <a:p>
            <a:pPr marL="800100" lvl="1" indent="-342900" algn="just">
              <a:buFont typeface="Arial" panose="020B0604020202020204" pitchFamily="34" charset="0"/>
              <a:buChar char="•"/>
            </a:pPr>
            <a:r>
              <a:rPr lang="en-IN" sz="2200" i="0" dirty="0">
                <a:solidFill>
                  <a:srgbClr val="333333"/>
                </a:solidFill>
                <a:effectLst/>
                <a:highlight>
                  <a:srgbClr val="FFFFFF"/>
                </a:highlight>
              </a:rPr>
              <a:t>These are used to predict continuous output variables, such as market trends, weather prediction, etc.</a:t>
            </a:r>
          </a:p>
          <a:p>
            <a:pPr lvl="1" algn="just"/>
            <a:endParaRPr lang="en-IN" sz="2200" i="0" dirty="0">
              <a:solidFill>
                <a:srgbClr val="333333"/>
              </a:solidFill>
              <a:effectLst/>
              <a:highlight>
                <a:srgbClr val="FFFFFF"/>
              </a:highlight>
            </a:endParaRPr>
          </a:p>
          <a:p>
            <a:pPr algn="just"/>
            <a:r>
              <a:rPr lang="en-IN" sz="2200" b="1" i="0" dirty="0">
                <a:solidFill>
                  <a:srgbClr val="333333"/>
                </a:solidFill>
                <a:effectLst/>
                <a:highlight>
                  <a:srgbClr val="FFFFFF"/>
                </a:highlight>
              </a:rPr>
              <a:t>Some popular Regression algorithms are given below</a:t>
            </a:r>
            <a:r>
              <a:rPr lang="en-IN" sz="2200" i="0" dirty="0">
                <a:solidFill>
                  <a:srgbClr val="333333"/>
                </a:solidFill>
                <a:effectLst/>
                <a:highlight>
                  <a:srgbClr val="FFFFFF"/>
                </a:highlight>
              </a:rPr>
              <a:t>:</a:t>
            </a:r>
          </a:p>
          <a:p>
            <a:pPr algn="just">
              <a:buFont typeface="Arial" panose="020B0604020202020204" pitchFamily="34" charset="0"/>
              <a:buChar char="•"/>
            </a:pPr>
            <a:r>
              <a:rPr lang="en-IN" sz="2200" i="0" dirty="0">
                <a:solidFill>
                  <a:srgbClr val="000000"/>
                </a:solidFill>
                <a:effectLst/>
                <a:highlight>
                  <a:srgbClr val="FFFFFF"/>
                </a:highlight>
              </a:rPr>
              <a:t>Simple Linear Regression Algorithm</a:t>
            </a:r>
          </a:p>
          <a:p>
            <a:pPr algn="just">
              <a:buFont typeface="Arial" panose="020B0604020202020204" pitchFamily="34" charset="0"/>
              <a:buChar char="•"/>
            </a:pPr>
            <a:r>
              <a:rPr lang="en-IN" sz="2200" i="0" dirty="0">
                <a:solidFill>
                  <a:srgbClr val="000000"/>
                </a:solidFill>
                <a:effectLst/>
                <a:highlight>
                  <a:srgbClr val="FFFFFF"/>
                </a:highlight>
              </a:rPr>
              <a:t>Multivariate Regression Algorithm</a:t>
            </a:r>
          </a:p>
          <a:p>
            <a:pPr algn="just">
              <a:buFont typeface="Arial" panose="020B0604020202020204" pitchFamily="34" charset="0"/>
              <a:buChar char="•"/>
            </a:pPr>
            <a:r>
              <a:rPr lang="en-IN" sz="2200" i="0" dirty="0">
                <a:solidFill>
                  <a:srgbClr val="000000"/>
                </a:solidFill>
                <a:effectLst/>
                <a:highlight>
                  <a:srgbClr val="FFFFFF"/>
                </a:highlight>
              </a:rPr>
              <a:t>Decision Tree Algorithm</a:t>
            </a:r>
          </a:p>
          <a:p>
            <a:pPr algn="just">
              <a:buFont typeface="Arial" panose="020B0604020202020204" pitchFamily="34" charset="0"/>
              <a:buChar char="•"/>
            </a:pPr>
            <a:r>
              <a:rPr lang="en-IN" sz="2200" i="0" dirty="0">
                <a:solidFill>
                  <a:srgbClr val="000000"/>
                </a:solidFill>
                <a:effectLst/>
                <a:highlight>
                  <a:srgbClr val="FFFFFF"/>
                </a:highlight>
              </a:rPr>
              <a:t>Lasso Regression</a:t>
            </a:r>
          </a:p>
          <a:p>
            <a:pPr algn="just"/>
            <a:endParaRPr lang="en-IN" sz="2400" b="0" i="0" dirty="0">
              <a:solidFill>
                <a:srgbClr val="333333"/>
              </a:solidFill>
              <a:effectLst/>
              <a:highlight>
                <a:srgbClr val="FFFFFF"/>
              </a:highlight>
              <a:latin typeface="inter-regular"/>
            </a:endParaRPr>
          </a:p>
          <a:p>
            <a:pPr algn="just"/>
            <a:endParaRPr lang="en-IN" sz="2200" b="1" dirty="0">
              <a:solidFill>
                <a:srgbClr val="000000"/>
              </a:solidFill>
              <a:highlight>
                <a:srgbClr val="FFFFFF"/>
              </a:highlight>
            </a:endParaRPr>
          </a:p>
        </p:txBody>
      </p:sp>
    </p:spTree>
    <p:extLst>
      <p:ext uri="{BB962C8B-B14F-4D97-AF65-F5344CB8AC3E}">
        <p14:creationId xmlns:p14="http://schemas.microsoft.com/office/powerpoint/2010/main" val="4124340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617838" y="984911"/>
            <a:ext cx="7994821" cy="5570756"/>
          </a:xfrm>
          <a:prstGeom prst="rect">
            <a:avLst/>
          </a:prstGeom>
          <a:noFill/>
        </p:spPr>
        <p:txBody>
          <a:bodyPr wrap="square">
            <a:spAutoFit/>
          </a:bodyPr>
          <a:lstStyle/>
          <a:p>
            <a:pPr algn="just"/>
            <a:r>
              <a:rPr lang="en-IN" sz="2200" b="1" i="0" dirty="0">
                <a:effectLst/>
                <a:highlight>
                  <a:srgbClr val="FFFFFF"/>
                </a:highlight>
              </a:rPr>
              <a:t>Advantages and Disadvantages of Supervised Learning</a:t>
            </a:r>
          </a:p>
          <a:p>
            <a:pPr algn="just"/>
            <a:endParaRPr lang="en-IN" sz="2200" b="1" i="0" dirty="0">
              <a:effectLst/>
              <a:highlight>
                <a:srgbClr val="FFFFFF"/>
              </a:highlight>
            </a:endParaRPr>
          </a:p>
          <a:p>
            <a:pPr algn="just"/>
            <a:r>
              <a:rPr lang="en-IN" sz="2200" b="1" i="0" dirty="0">
                <a:effectLst/>
                <a:highlight>
                  <a:srgbClr val="FFFFFF"/>
                </a:highlight>
              </a:rPr>
              <a:t>Advantages:</a:t>
            </a:r>
            <a:endParaRPr lang="en-IN" sz="2200" b="0" i="0" dirty="0">
              <a:effectLst/>
              <a:highlight>
                <a:srgbClr val="FFFFFF"/>
              </a:highlight>
            </a:endParaRPr>
          </a:p>
          <a:p>
            <a:pPr lvl="1" algn="just">
              <a:buFont typeface="Arial" panose="020B0604020202020204" pitchFamily="34" charset="0"/>
              <a:buChar char="•"/>
            </a:pPr>
            <a:r>
              <a:rPr lang="en-IN" sz="2200" b="0" i="0" dirty="0">
                <a:effectLst/>
                <a:highlight>
                  <a:srgbClr val="FFFFFF"/>
                </a:highlight>
              </a:rPr>
              <a:t>Since supervised learning work with the labelled dataset so we can have an exact idea about the classes of objects.</a:t>
            </a:r>
          </a:p>
          <a:p>
            <a:pPr lvl="1" algn="just">
              <a:buFont typeface="Arial" panose="020B0604020202020204" pitchFamily="34" charset="0"/>
              <a:buChar char="•"/>
            </a:pPr>
            <a:r>
              <a:rPr lang="en-IN" sz="2200" b="0" i="0" dirty="0">
                <a:effectLst/>
                <a:highlight>
                  <a:srgbClr val="FFFFFF"/>
                </a:highlight>
              </a:rPr>
              <a:t>These algorithms are helpful in predicting the output on the basis of prior experience.</a:t>
            </a:r>
          </a:p>
          <a:p>
            <a:pPr algn="just"/>
            <a:endParaRPr lang="en-IN" sz="2200" b="0" i="0" dirty="0">
              <a:effectLst/>
              <a:highlight>
                <a:srgbClr val="FFFFFF"/>
              </a:highlight>
            </a:endParaRPr>
          </a:p>
          <a:p>
            <a:pPr algn="just"/>
            <a:r>
              <a:rPr lang="en-IN" sz="2200" b="1" i="0" dirty="0">
                <a:effectLst/>
                <a:highlight>
                  <a:srgbClr val="FFFFFF"/>
                </a:highlight>
              </a:rPr>
              <a:t>Disadvantages:</a:t>
            </a:r>
            <a:endParaRPr lang="en-IN" sz="2200" b="0" i="0" dirty="0">
              <a:effectLst/>
              <a:highlight>
                <a:srgbClr val="FFFFFF"/>
              </a:highlight>
            </a:endParaRPr>
          </a:p>
          <a:p>
            <a:pPr lvl="1" algn="just">
              <a:buFont typeface="Arial" panose="020B0604020202020204" pitchFamily="34" charset="0"/>
              <a:buChar char="•"/>
            </a:pPr>
            <a:r>
              <a:rPr lang="en-IN" sz="2200" b="0" i="0" dirty="0">
                <a:effectLst/>
                <a:highlight>
                  <a:srgbClr val="FFFFFF"/>
                </a:highlight>
              </a:rPr>
              <a:t>These algorithms are not able to solve complex tasks.</a:t>
            </a:r>
          </a:p>
          <a:p>
            <a:pPr lvl="1" algn="just">
              <a:buFont typeface="Arial" panose="020B0604020202020204" pitchFamily="34" charset="0"/>
              <a:buChar char="•"/>
            </a:pPr>
            <a:r>
              <a:rPr lang="en-IN" sz="2200" b="0" i="0" dirty="0">
                <a:effectLst/>
                <a:highlight>
                  <a:srgbClr val="FFFFFF"/>
                </a:highlight>
              </a:rPr>
              <a:t>It may predict the wrong output if the test data is different from the training data.</a:t>
            </a:r>
          </a:p>
          <a:p>
            <a:pPr lvl="1" algn="just">
              <a:buFont typeface="Arial" panose="020B0604020202020204" pitchFamily="34" charset="0"/>
              <a:buChar char="•"/>
            </a:pPr>
            <a:r>
              <a:rPr lang="en-IN" sz="2200" b="0" i="0" dirty="0">
                <a:effectLst/>
                <a:highlight>
                  <a:srgbClr val="FFFFFF"/>
                </a:highlight>
              </a:rPr>
              <a:t>It requires lots of computational time to train the algorithm.</a:t>
            </a:r>
          </a:p>
          <a:p>
            <a:br>
              <a:rPr lang="en-IN" sz="2400" dirty="0"/>
            </a:br>
            <a:endParaRPr lang="en-IN" sz="2400" b="0" i="0" dirty="0">
              <a:solidFill>
                <a:srgbClr val="333333"/>
              </a:solidFill>
              <a:effectLst/>
              <a:highlight>
                <a:srgbClr val="FFFFFF"/>
              </a:highlight>
              <a:latin typeface="inter-regular"/>
            </a:endParaRPr>
          </a:p>
          <a:p>
            <a:pPr algn="just"/>
            <a:endParaRPr lang="en-IN" sz="2200" b="1" dirty="0">
              <a:solidFill>
                <a:srgbClr val="000000"/>
              </a:solidFill>
              <a:highlight>
                <a:srgbClr val="FFFFFF"/>
              </a:highlight>
            </a:endParaRPr>
          </a:p>
        </p:txBody>
      </p:sp>
    </p:spTree>
    <p:extLst>
      <p:ext uri="{BB962C8B-B14F-4D97-AF65-F5344CB8AC3E}">
        <p14:creationId xmlns:p14="http://schemas.microsoft.com/office/powerpoint/2010/main" val="1898042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886058"/>
            <a:ext cx="8711514" cy="5047536"/>
          </a:xfrm>
          <a:prstGeom prst="rect">
            <a:avLst/>
          </a:prstGeom>
          <a:noFill/>
        </p:spPr>
        <p:txBody>
          <a:bodyPr wrap="square">
            <a:spAutoFit/>
          </a:bodyPr>
          <a:lstStyle/>
          <a:p>
            <a:pPr algn="just"/>
            <a:r>
              <a:rPr lang="en-IN" sz="2200" b="1" i="0" dirty="0">
                <a:effectLst/>
                <a:highlight>
                  <a:srgbClr val="FFFFFF"/>
                </a:highlight>
              </a:rPr>
              <a:t>Applications of Supervised Learning: </a:t>
            </a:r>
            <a:endParaRPr lang="en-IN" sz="2200" b="0" i="0" dirty="0">
              <a:solidFill>
                <a:srgbClr val="333333"/>
              </a:solidFill>
              <a:effectLst/>
              <a:highlight>
                <a:srgbClr val="FFFFFF"/>
              </a:highlight>
            </a:endParaRPr>
          </a:p>
          <a:p>
            <a:pPr>
              <a:buFont typeface="Arial" panose="020B0604020202020204" pitchFamily="34" charset="0"/>
              <a:buChar char="•"/>
            </a:pPr>
            <a:r>
              <a:rPr lang="en-IN" sz="2000" b="1" i="0" dirty="0">
                <a:solidFill>
                  <a:srgbClr val="000000"/>
                </a:solidFill>
                <a:effectLst/>
                <a:highlight>
                  <a:srgbClr val="FFFFFF"/>
                </a:highlight>
              </a:rPr>
              <a:t>Image Segmentation: </a:t>
            </a:r>
            <a:r>
              <a:rPr lang="en-IN" sz="2000" b="0" i="0" dirty="0">
                <a:solidFill>
                  <a:srgbClr val="000000"/>
                </a:solidFill>
                <a:effectLst/>
                <a:highlight>
                  <a:srgbClr val="FFFFFF"/>
                </a:highlight>
              </a:rPr>
              <a:t> In this process, image classification is performed on different image data with pre-defined labels.</a:t>
            </a:r>
          </a:p>
          <a:p>
            <a:pPr>
              <a:buFont typeface="Arial" panose="020B0604020202020204" pitchFamily="34" charset="0"/>
              <a:buChar char="•"/>
            </a:pPr>
            <a:r>
              <a:rPr lang="en-IN" sz="2000" b="1" i="0" dirty="0">
                <a:solidFill>
                  <a:srgbClr val="000000"/>
                </a:solidFill>
                <a:effectLst/>
                <a:highlight>
                  <a:srgbClr val="FFFFFF"/>
                </a:highlight>
              </a:rPr>
              <a:t>Medical Diagnosis: </a:t>
            </a:r>
            <a:r>
              <a:rPr lang="en-IN" sz="2000" b="0" i="0" dirty="0">
                <a:solidFill>
                  <a:srgbClr val="000000"/>
                </a:solidFill>
                <a:effectLst/>
                <a:highlight>
                  <a:srgbClr val="FFFFFF"/>
                </a:highlight>
              </a:rPr>
              <a:t> It is done by using medical images and past labelled data with labels for disease conditions. With such a process, the machine can identify a disease for the new patients.</a:t>
            </a:r>
          </a:p>
          <a:p>
            <a:pPr algn="just">
              <a:buFont typeface="Arial" panose="020B0604020202020204" pitchFamily="34" charset="0"/>
              <a:buChar char="•"/>
            </a:pPr>
            <a:r>
              <a:rPr lang="en-IN" sz="2000" b="1" i="0" dirty="0">
                <a:solidFill>
                  <a:srgbClr val="000000"/>
                </a:solidFill>
                <a:effectLst/>
                <a:highlight>
                  <a:srgbClr val="FFFFFF"/>
                </a:highlight>
              </a:rPr>
              <a:t>Fraud Detection -</a:t>
            </a:r>
            <a:r>
              <a:rPr lang="en-IN" sz="2000" b="0" i="0" dirty="0">
                <a:solidFill>
                  <a:srgbClr val="000000"/>
                </a:solidFill>
                <a:effectLst/>
                <a:highlight>
                  <a:srgbClr val="FFFFFF"/>
                </a:highlight>
              </a:rPr>
              <a:t> Supervised Learning classification algorithms are used for identifying fraud transactions, fraud customers, etc. It is done by using historic data to identify the patterns that can lead to possible fraud.</a:t>
            </a:r>
          </a:p>
          <a:p>
            <a:pPr algn="just">
              <a:buFont typeface="Arial" panose="020B0604020202020204" pitchFamily="34" charset="0"/>
              <a:buChar char="•"/>
            </a:pPr>
            <a:r>
              <a:rPr lang="en-IN" sz="2000" b="1" i="0" dirty="0">
                <a:solidFill>
                  <a:srgbClr val="000000"/>
                </a:solidFill>
                <a:effectLst/>
                <a:highlight>
                  <a:srgbClr val="FFFFFF"/>
                </a:highlight>
              </a:rPr>
              <a:t>Spam detection -</a:t>
            </a:r>
            <a:r>
              <a:rPr lang="en-IN" sz="2000" b="0" i="0" dirty="0">
                <a:solidFill>
                  <a:srgbClr val="000000"/>
                </a:solidFill>
                <a:effectLst/>
                <a:highlight>
                  <a:srgbClr val="FFFFFF"/>
                </a:highlight>
              </a:rPr>
              <a:t> In spam detection &amp; filtering, classification algorithms are used. These algorithms classify an email as spam or not spam. The spam emails are sent to the spam folder.</a:t>
            </a:r>
          </a:p>
          <a:p>
            <a:pPr algn="just">
              <a:buFont typeface="Arial" panose="020B0604020202020204" pitchFamily="34" charset="0"/>
              <a:buChar char="•"/>
            </a:pPr>
            <a:r>
              <a:rPr lang="en-IN" sz="2000" b="1" i="0" dirty="0">
                <a:solidFill>
                  <a:srgbClr val="000000"/>
                </a:solidFill>
                <a:effectLst/>
                <a:highlight>
                  <a:srgbClr val="FFFFFF"/>
                </a:highlight>
              </a:rPr>
              <a:t>Speech Recognition -</a:t>
            </a:r>
            <a:r>
              <a:rPr lang="en-IN" sz="2000" b="0" i="0" dirty="0">
                <a:solidFill>
                  <a:srgbClr val="000000"/>
                </a:solidFill>
                <a:effectLst/>
                <a:highlight>
                  <a:srgbClr val="FFFFFF"/>
                </a:highlight>
              </a:rPr>
              <a:t> Supervised learning algorithms are also used in speech recognition. The algorithm is trained with voice data, and various identifications can be done using the same, such as voice-activated passwords, voice commands, etc.</a:t>
            </a:r>
            <a:endParaRPr lang="en-IN" sz="2400"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310631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886058"/>
            <a:ext cx="8711514" cy="5355312"/>
          </a:xfrm>
          <a:prstGeom prst="rect">
            <a:avLst/>
          </a:prstGeom>
          <a:noFill/>
        </p:spPr>
        <p:txBody>
          <a:bodyPr wrap="square">
            <a:spAutoFit/>
          </a:bodyPr>
          <a:lstStyle/>
          <a:p>
            <a:pPr algn="just"/>
            <a:r>
              <a:rPr lang="en-IN" sz="2200" b="1" i="0" dirty="0">
                <a:effectLst/>
                <a:highlight>
                  <a:srgbClr val="FFFFFF"/>
                </a:highlight>
              </a:rPr>
              <a:t>2. Unsupervised Machine Learning</a:t>
            </a:r>
          </a:p>
          <a:p>
            <a:pPr marL="342900" indent="-342900" algn="just">
              <a:buFont typeface="Arial" panose="020B0604020202020204" pitchFamily="34" charset="0"/>
              <a:buChar char="•"/>
            </a:pPr>
            <a:r>
              <a:rPr lang="en-IN" sz="2200" b="0" i="0" u="none" strike="noStrike" dirty="0">
                <a:effectLst/>
                <a:highlight>
                  <a:srgbClr val="FFFFFF"/>
                </a:highlight>
                <a:hlinkClick r:id="rId2">
                  <a:extLst>
                    <a:ext uri="{A12FA001-AC4F-418D-AE19-62706E023703}">
                      <ahyp:hlinkClr xmlns:ahyp="http://schemas.microsoft.com/office/drawing/2018/hyperlinkcolor" val="tx"/>
                    </a:ext>
                  </a:extLst>
                </a:hlinkClick>
              </a:rPr>
              <a:t>Unsupervised learnin</a:t>
            </a:r>
            <a:r>
              <a:rPr lang="en-IN" sz="2200" b="0" i="0" dirty="0">
                <a:effectLst/>
                <a:highlight>
                  <a:srgbClr val="FFFFFF"/>
                </a:highlight>
              </a:rPr>
              <a:t>g is different from the Supervised learning technique; as its name suggests, there is no need for supervision. </a:t>
            </a:r>
          </a:p>
          <a:p>
            <a:pPr marL="342900" indent="-342900" algn="just">
              <a:buFont typeface="Arial" panose="020B0604020202020204" pitchFamily="34" charset="0"/>
              <a:buChar char="•"/>
            </a:pPr>
            <a:r>
              <a:rPr lang="en-IN" sz="2200" b="0" i="0" dirty="0">
                <a:effectLst/>
                <a:highlight>
                  <a:srgbClr val="FFFFFF"/>
                </a:highlight>
              </a:rPr>
              <a:t>It means, in unsupervised machine learning, the machine is trained using the </a:t>
            </a:r>
            <a:r>
              <a:rPr lang="en-IN" sz="2200" b="0" i="0" dirty="0" err="1">
                <a:effectLst/>
                <a:highlight>
                  <a:srgbClr val="FFFFFF"/>
                </a:highlight>
              </a:rPr>
              <a:t>unlabeled</a:t>
            </a:r>
            <a:r>
              <a:rPr lang="en-IN" sz="2200" b="0" i="0" dirty="0">
                <a:effectLst/>
                <a:highlight>
                  <a:srgbClr val="FFFFFF"/>
                </a:highlight>
              </a:rPr>
              <a:t> dataset, and the machine predicts the output without any supervision.</a:t>
            </a:r>
          </a:p>
          <a:p>
            <a:pPr marL="342900" indent="-342900" algn="just">
              <a:buFont typeface="Arial" panose="020B0604020202020204" pitchFamily="34" charset="0"/>
              <a:buChar char="•"/>
            </a:pPr>
            <a:r>
              <a:rPr lang="en-IN" sz="2200" b="0" i="0" dirty="0">
                <a:effectLst/>
                <a:highlight>
                  <a:srgbClr val="FFFFFF"/>
                </a:highlight>
              </a:rPr>
              <a:t>In unsupervised learning, the models are trained with the data that is neither classified nor labelled, and the model acts on that data without any supervision.</a:t>
            </a:r>
          </a:p>
          <a:p>
            <a:pPr marL="342900" indent="-342900" algn="just">
              <a:buFont typeface="Arial" panose="020B0604020202020204" pitchFamily="34" charset="0"/>
              <a:buChar char="•"/>
            </a:pPr>
            <a:r>
              <a:rPr lang="en-IN" sz="2400" b="1" i="0" dirty="0">
                <a:solidFill>
                  <a:srgbClr val="333333"/>
                </a:solidFill>
                <a:effectLst/>
                <a:highlight>
                  <a:srgbClr val="FFFFFF"/>
                </a:highlight>
                <a:latin typeface="inter-bold"/>
              </a:rPr>
              <a:t>The main aim of the unsupervised learning algorithm is to group or categories the unsorted dataset according to the similarities, patterns, and differences.</a:t>
            </a:r>
          </a:p>
          <a:p>
            <a:pPr marL="342900" indent="-342900" algn="just">
              <a:buFont typeface="Arial" panose="020B0604020202020204" pitchFamily="34" charset="0"/>
              <a:buChar char="•"/>
            </a:pPr>
            <a:r>
              <a:rPr lang="en-IN" sz="2400" b="0" i="0" dirty="0">
                <a:solidFill>
                  <a:srgbClr val="333333"/>
                </a:solidFill>
                <a:effectLst/>
                <a:highlight>
                  <a:srgbClr val="FFFFFF"/>
                </a:highlight>
                <a:latin typeface="inter-regular"/>
              </a:rPr>
              <a:t> Machines are instructed to find the hidden patterns from the input dataset.</a:t>
            </a:r>
            <a:endParaRPr lang="en-IN" sz="2200" b="0" i="0" dirty="0">
              <a:effectLst/>
              <a:highlight>
                <a:srgbClr val="FFFFFF"/>
              </a:highlight>
            </a:endParaRPr>
          </a:p>
          <a:p>
            <a:pPr algn="just"/>
            <a:endParaRPr lang="en-IN" sz="2400"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1709557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627476"/>
            <a:ext cx="8711514" cy="2123658"/>
          </a:xfrm>
          <a:prstGeom prst="rect">
            <a:avLst/>
          </a:prstGeom>
          <a:noFill/>
        </p:spPr>
        <p:txBody>
          <a:bodyPr wrap="square">
            <a:spAutoFit/>
          </a:bodyPr>
          <a:lstStyle/>
          <a:p>
            <a:pPr algn="just"/>
            <a:r>
              <a:rPr lang="en-IN" sz="2200" b="1" i="0" dirty="0">
                <a:effectLst/>
                <a:highlight>
                  <a:srgbClr val="FFFFFF"/>
                </a:highlight>
              </a:rPr>
              <a:t>Categories of Unsupervised Machine Learning</a:t>
            </a:r>
          </a:p>
          <a:p>
            <a:pPr algn="just"/>
            <a:endParaRPr lang="en-IN" sz="2200" b="1" i="0" dirty="0">
              <a:effectLst/>
              <a:highlight>
                <a:srgbClr val="FFFFFF"/>
              </a:highlight>
            </a:endParaRPr>
          </a:p>
          <a:p>
            <a:pPr algn="just"/>
            <a:r>
              <a:rPr lang="en-IN" sz="2200" i="0" dirty="0">
                <a:effectLst/>
                <a:highlight>
                  <a:srgbClr val="FFFFFF"/>
                </a:highlight>
              </a:rPr>
              <a:t>Unsupervised Learning can be further classified into two types, which are given below:</a:t>
            </a:r>
          </a:p>
          <a:p>
            <a:pPr algn="just">
              <a:buFont typeface="Arial" panose="020B0604020202020204" pitchFamily="34" charset="0"/>
              <a:buChar char="•"/>
            </a:pPr>
            <a:r>
              <a:rPr lang="en-IN" sz="2200" i="0" dirty="0">
                <a:effectLst/>
                <a:highlight>
                  <a:srgbClr val="FFFFFF"/>
                </a:highlight>
              </a:rPr>
              <a:t>Clustering</a:t>
            </a:r>
          </a:p>
          <a:p>
            <a:pPr algn="just">
              <a:buFont typeface="Arial" panose="020B0604020202020204" pitchFamily="34" charset="0"/>
              <a:buChar char="•"/>
            </a:pPr>
            <a:r>
              <a:rPr lang="en-IN" sz="2200" i="0" dirty="0">
                <a:effectLst/>
                <a:highlight>
                  <a:srgbClr val="FFFFFF"/>
                </a:highlight>
              </a:rPr>
              <a:t>Association</a:t>
            </a:r>
          </a:p>
        </p:txBody>
      </p:sp>
    </p:spTree>
    <p:extLst>
      <p:ext uri="{BB962C8B-B14F-4D97-AF65-F5344CB8AC3E}">
        <p14:creationId xmlns:p14="http://schemas.microsoft.com/office/powerpoint/2010/main" val="145307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31719" y="59511"/>
            <a:ext cx="5204563"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Text Books</a:t>
            </a:r>
          </a:p>
        </p:txBody>
      </p:sp>
      <p:pic>
        <p:nvPicPr>
          <p:cNvPr id="4" name="Picture 3">
            <a:extLst>
              <a:ext uri="{FF2B5EF4-FFF2-40B4-BE49-F238E27FC236}">
                <a16:creationId xmlns:a16="http://schemas.microsoft.com/office/drawing/2014/main" id="{3ADE0C41-B747-FC83-1DB3-D1A44C9E5A31}"/>
              </a:ext>
            </a:extLst>
          </p:cNvPr>
          <p:cNvPicPr>
            <a:picLocks noChangeAspect="1"/>
          </p:cNvPicPr>
          <p:nvPr/>
        </p:nvPicPr>
        <p:blipFill>
          <a:blip r:embed="rId3"/>
          <a:stretch>
            <a:fillRect/>
          </a:stretch>
        </p:blipFill>
        <p:spPr>
          <a:xfrm>
            <a:off x="1758805" y="746234"/>
            <a:ext cx="7185498" cy="5623035"/>
          </a:xfrm>
          <a:prstGeom prst="rect">
            <a:avLst/>
          </a:prstGeom>
        </p:spPr>
      </p:pic>
    </p:spTree>
    <p:extLst>
      <p:ext uri="{BB962C8B-B14F-4D97-AF65-F5344CB8AC3E}">
        <p14:creationId xmlns:p14="http://schemas.microsoft.com/office/powerpoint/2010/main" val="941102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935487"/>
            <a:ext cx="8711514" cy="5170646"/>
          </a:xfrm>
          <a:prstGeom prst="rect">
            <a:avLst/>
          </a:prstGeom>
          <a:noFill/>
        </p:spPr>
        <p:txBody>
          <a:bodyPr wrap="square">
            <a:spAutoFit/>
          </a:bodyPr>
          <a:lstStyle/>
          <a:p>
            <a:pPr algn="just"/>
            <a:r>
              <a:rPr lang="en-IN" sz="2200" b="1" i="0" dirty="0">
                <a:effectLst/>
                <a:highlight>
                  <a:srgbClr val="FFFFFF"/>
                </a:highlight>
              </a:rPr>
              <a:t>1) Clustering</a:t>
            </a:r>
          </a:p>
          <a:p>
            <a:pPr marL="800100" lvl="1" indent="-342900" algn="just">
              <a:buFont typeface="Arial" panose="020B0604020202020204" pitchFamily="34" charset="0"/>
              <a:buChar char="•"/>
            </a:pPr>
            <a:r>
              <a:rPr lang="en-IN" sz="2200" i="0" dirty="0">
                <a:effectLst/>
                <a:highlight>
                  <a:srgbClr val="FFFFFF"/>
                </a:highlight>
              </a:rPr>
              <a:t>The clustering technique is used when we want to find the inherent groups from the data.</a:t>
            </a:r>
          </a:p>
          <a:p>
            <a:pPr marL="800100" lvl="1" indent="-342900" algn="just">
              <a:buFont typeface="Arial" panose="020B0604020202020204" pitchFamily="34" charset="0"/>
              <a:buChar char="•"/>
            </a:pPr>
            <a:r>
              <a:rPr lang="en-IN" sz="2200" i="0" dirty="0">
                <a:effectLst/>
                <a:highlight>
                  <a:srgbClr val="FFFFFF"/>
                </a:highlight>
              </a:rPr>
              <a:t> It is a way to group the objects into a cluster such that the objects with the most similarities remain in one group and have fewer or no similarities with the objects of other groups. </a:t>
            </a:r>
          </a:p>
          <a:p>
            <a:pPr marL="800100" lvl="1" indent="-342900" algn="just">
              <a:buFont typeface="Arial" panose="020B0604020202020204" pitchFamily="34" charset="0"/>
              <a:buChar char="•"/>
            </a:pPr>
            <a:r>
              <a:rPr lang="en-IN" sz="2200" i="0" dirty="0">
                <a:effectLst/>
                <a:highlight>
                  <a:srgbClr val="FFFFFF"/>
                </a:highlight>
              </a:rPr>
              <a:t>An example of the clustering algorithm is grouping the customers by their purchasing behaviour.</a:t>
            </a:r>
          </a:p>
          <a:p>
            <a:pPr lvl="1" algn="just"/>
            <a:endParaRPr lang="en-IN" sz="2200" i="0" dirty="0">
              <a:effectLst/>
              <a:highlight>
                <a:srgbClr val="FFFFFF"/>
              </a:highlight>
            </a:endParaRPr>
          </a:p>
          <a:p>
            <a:pPr algn="just"/>
            <a:r>
              <a:rPr lang="en-IN" sz="2200" b="1" i="0" dirty="0">
                <a:effectLst/>
                <a:highlight>
                  <a:srgbClr val="FFFFFF"/>
                </a:highlight>
              </a:rPr>
              <a:t>Some of the popular clustering algorithms are given below:</a:t>
            </a:r>
          </a:p>
          <a:p>
            <a:pPr lvl="1" algn="just">
              <a:buFont typeface="Arial" panose="020B0604020202020204" pitchFamily="34" charset="0"/>
              <a:buChar char="•"/>
            </a:pPr>
            <a:r>
              <a:rPr lang="en-IN" sz="2200" i="0" dirty="0">
                <a:effectLst/>
                <a:highlight>
                  <a:srgbClr val="FFFFFF"/>
                </a:highlight>
              </a:rPr>
              <a:t>K-Means Clustering algorithm</a:t>
            </a:r>
          </a:p>
          <a:p>
            <a:pPr lvl="1" algn="just">
              <a:buFont typeface="Arial" panose="020B0604020202020204" pitchFamily="34" charset="0"/>
              <a:buChar char="•"/>
            </a:pPr>
            <a:r>
              <a:rPr lang="en-IN" sz="2200" i="0" dirty="0">
                <a:effectLst/>
                <a:highlight>
                  <a:srgbClr val="FFFFFF"/>
                </a:highlight>
              </a:rPr>
              <a:t>Mean-shift algorithm</a:t>
            </a:r>
          </a:p>
          <a:p>
            <a:pPr lvl="1" algn="just">
              <a:buFont typeface="Arial" panose="020B0604020202020204" pitchFamily="34" charset="0"/>
              <a:buChar char="•"/>
            </a:pPr>
            <a:r>
              <a:rPr lang="en-IN" sz="2200" i="0" dirty="0">
                <a:effectLst/>
                <a:highlight>
                  <a:srgbClr val="FFFFFF"/>
                </a:highlight>
              </a:rPr>
              <a:t>DBSCAN Algorithm</a:t>
            </a:r>
          </a:p>
          <a:p>
            <a:pPr lvl="1" algn="just">
              <a:buFont typeface="Arial" panose="020B0604020202020204" pitchFamily="34" charset="0"/>
              <a:buChar char="•"/>
            </a:pPr>
            <a:r>
              <a:rPr lang="en-IN" sz="2200" i="0" dirty="0">
                <a:effectLst/>
                <a:highlight>
                  <a:srgbClr val="FFFFFF"/>
                </a:highlight>
              </a:rPr>
              <a:t>Principal Component Analysis</a:t>
            </a:r>
          </a:p>
          <a:p>
            <a:pPr lvl="1" algn="just">
              <a:buFont typeface="Arial" panose="020B0604020202020204" pitchFamily="34" charset="0"/>
              <a:buChar char="•"/>
            </a:pPr>
            <a:r>
              <a:rPr lang="en-IN" sz="2200" i="0" dirty="0">
                <a:effectLst/>
                <a:highlight>
                  <a:srgbClr val="FFFFFF"/>
                </a:highlight>
              </a:rPr>
              <a:t>Independent Component Analysis</a:t>
            </a:r>
            <a:endParaRPr lang="en-IN" sz="2400"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118958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935487"/>
            <a:ext cx="8711514" cy="4185761"/>
          </a:xfrm>
          <a:prstGeom prst="rect">
            <a:avLst/>
          </a:prstGeom>
          <a:noFill/>
        </p:spPr>
        <p:txBody>
          <a:bodyPr wrap="square">
            <a:spAutoFit/>
          </a:bodyPr>
          <a:lstStyle/>
          <a:p>
            <a:pPr algn="just"/>
            <a:r>
              <a:rPr lang="en-IN" sz="2200" b="1" i="0" dirty="0">
                <a:effectLst/>
                <a:highlight>
                  <a:srgbClr val="FFFFFF"/>
                </a:highlight>
              </a:rPr>
              <a:t>2) Association:</a:t>
            </a:r>
          </a:p>
          <a:p>
            <a:pPr marL="800100" lvl="1" indent="-342900" algn="just">
              <a:buFont typeface="Arial" panose="020B0604020202020204" pitchFamily="34" charset="0"/>
              <a:buChar char="•"/>
            </a:pPr>
            <a:r>
              <a:rPr lang="en-IN" sz="2200" i="0" dirty="0">
                <a:effectLst/>
                <a:highlight>
                  <a:srgbClr val="FFFFFF"/>
                </a:highlight>
              </a:rPr>
              <a:t>Association rule learning is an unsupervised learning technique, which finds interesting relations among variables within a large dataset. </a:t>
            </a:r>
          </a:p>
          <a:p>
            <a:pPr marL="800100" lvl="1" indent="-342900" algn="just">
              <a:buFont typeface="Arial" panose="020B0604020202020204" pitchFamily="34" charset="0"/>
              <a:buChar char="•"/>
            </a:pPr>
            <a:r>
              <a:rPr lang="en-IN" sz="2200" i="0" dirty="0">
                <a:effectLst/>
                <a:highlight>
                  <a:srgbClr val="FFFFFF"/>
                </a:highlight>
              </a:rPr>
              <a:t>The main aim of this learning algorithm is to find the dependency of one data item on another data item and map those variables accordingly so that it can generate maximum profit. </a:t>
            </a:r>
          </a:p>
          <a:p>
            <a:pPr marL="800100" lvl="1" indent="-342900" algn="just">
              <a:buFont typeface="Arial" panose="020B0604020202020204" pitchFamily="34" charset="0"/>
              <a:buChar char="•"/>
            </a:pPr>
            <a:r>
              <a:rPr lang="en-IN" sz="2200" i="0" dirty="0">
                <a:effectLst/>
                <a:highlight>
                  <a:srgbClr val="FFFFFF"/>
                </a:highlight>
              </a:rPr>
              <a:t>This algorithm is mainly applied in </a:t>
            </a:r>
            <a:r>
              <a:rPr lang="en-IN" sz="2200" b="1" i="0" dirty="0">
                <a:effectLst/>
                <a:highlight>
                  <a:srgbClr val="FFFFFF"/>
                </a:highlight>
              </a:rPr>
              <a:t>Market Basket analysis, Web usage mining, continuous production, etc.</a:t>
            </a:r>
          </a:p>
          <a:p>
            <a:pPr algn="just"/>
            <a:r>
              <a:rPr lang="en-IN" sz="2200" i="0" dirty="0">
                <a:effectLst/>
                <a:highlight>
                  <a:srgbClr val="FFFFFF"/>
                </a:highlight>
              </a:rPr>
              <a:t>Some popular algorithms of Association rule learning are </a:t>
            </a:r>
            <a:r>
              <a:rPr lang="en-IN" sz="2200" b="1" i="0" dirty="0" err="1">
                <a:effectLst/>
                <a:highlight>
                  <a:srgbClr val="FFFFFF"/>
                </a:highlight>
              </a:rPr>
              <a:t>Apriori</a:t>
            </a:r>
            <a:r>
              <a:rPr lang="en-IN" sz="2200" b="1" i="0" dirty="0">
                <a:effectLst/>
                <a:highlight>
                  <a:srgbClr val="FFFFFF"/>
                </a:highlight>
              </a:rPr>
              <a:t> Algorithm, Eclat, FP-growth algorithm.</a:t>
            </a:r>
          </a:p>
          <a:p>
            <a:pPr algn="just"/>
            <a:endParaRPr lang="en-IN" sz="2400"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1323118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935487"/>
            <a:ext cx="8711514" cy="5201424"/>
          </a:xfrm>
          <a:prstGeom prst="rect">
            <a:avLst/>
          </a:prstGeom>
          <a:noFill/>
        </p:spPr>
        <p:txBody>
          <a:bodyPr wrap="square">
            <a:spAutoFit/>
          </a:bodyPr>
          <a:lstStyle/>
          <a:p>
            <a:pPr algn="just"/>
            <a:r>
              <a:rPr lang="en-IN" sz="2200" b="1" i="0" dirty="0">
                <a:effectLst/>
                <a:highlight>
                  <a:srgbClr val="FFFFFF"/>
                </a:highlight>
              </a:rPr>
              <a:t>Advantages and Disadvantages of Unsupervised Learning Algorithm</a:t>
            </a:r>
          </a:p>
          <a:p>
            <a:pPr algn="just"/>
            <a:endParaRPr lang="en-IN" sz="2200" b="1" i="0" dirty="0">
              <a:effectLst/>
              <a:highlight>
                <a:srgbClr val="FFFFFF"/>
              </a:highlight>
            </a:endParaRPr>
          </a:p>
          <a:p>
            <a:pPr algn="just"/>
            <a:r>
              <a:rPr lang="en-IN" sz="2200" b="1" i="0" dirty="0">
                <a:effectLst/>
                <a:highlight>
                  <a:srgbClr val="FFFFFF"/>
                </a:highlight>
              </a:rPr>
              <a:t>Advantages:</a:t>
            </a:r>
            <a:endParaRPr lang="en-IN" sz="2200" b="0" i="0" dirty="0">
              <a:effectLst/>
              <a:highlight>
                <a:srgbClr val="FFFFFF"/>
              </a:highlight>
            </a:endParaRPr>
          </a:p>
          <a:p>
            <a:pPr lvl="1" algn="just">
              <a:buFont typeface="Arial" panose="020B0604020202020204" pitchFamily="34" charset="0"/>
              <a:buChar char="•"/>
            </a:pPr>
            <a:r>
              <a:rPr lang="en-IN" sz="2200" b="0" i="0" dirty="0">
                <a:effectLst/>
                <a:highlight>
                  <a:srgbClr val="FFFFFF"/>
                </a:highlight>
              </a:rPr>
              <a:t>These algorithms can be used for complicated tasks compared to the supervised ones because these algorithms work on the </a:t>
            </a:r>
            <a:r>
              <a:rPr lang="en-IN" sz="2200" b="0" i="0" dirty="0" err="1">
                <a:effectLst/>
                <a:highlight>
                  <a:srgbClr val="FFFFFF"/>
                </a:highlight>
              </a:rPr>
              <a:t>unlabeled</a:t>
            </a:r>
            <a:r>
              <a:rPr lang="en-IN" sz="2200" b="0" i="0" dirty="0">
                <a:effectLst/>
                <a:highlight>
                  <a:srgbClr val="FFFFFF"/>
                </a:highlight>
              </a:rPr>
              <a:t> dataset.</a:t>
            </a:r>
          </a:p>
          <a:p>
            <a:pPr lvl="1" algn="just">
              <a:buFont typeface="Arial" panose="020B0604020202020204" pitchFamily="34" charset="0"/>
              <a:buChar char="•"/>
            </a:pPr>
            <a:r>
              <a:rPr lang="en-IN" sz="2200" b="0" i="0" dirty="0">
                <a:effectLst/>
                <a:highlight>
                  <a:srgbClr val="FFFFFF"/>
                </a:highlight>
              </a:rPr>
              <a:t>Unsupervised algorithms are preferable for various tasks as getting the </a:t>
            </a:r>
            <a:r>
              <a:rPr lang="en-IN" sz="2200" b="0" i="0" dirty="0" err="1">
                <a:effectLst/>
                <a:highlight>
                  <a:srgbClr val="FFFFFF"/>
                </a:highlight>
              </a:rPr>
              <a:t>unlabeled</a:t>
            </a:r>
            <a:r>
              <a:rPr lang="en-IN" sz="2200" b="0" i="0" dirty="0">
                <a:effectLst/>
                <a:highlight>
                  <a:srgbClr val="FFFFFF"/>
                </a:highlight>
              </a:rPr>
              <a:t> dataset is easier as compared to the labelled dataset.</a:t>
            </a:r>
          </a:p>
          <a:p>
            <a:pPr algn="just"/>
            <a:r>
              <a:rPr lang="en-IN" sz="2200" b="1" i="0" dirty="0">
                <a:effectLst/>
                <a:highlight>
                  <a:srgbClr val="FFFFFF"/>
                </a:highlight>
              </a:rPr>
              <a:t>Disadvantages:</a:t>
            </a:r>
            <a:endParaRPr lang="en-IN" sz="2200" b="0" i="0" dirty="0">
              <a:effectLst/>
              <a:highlight>
                <a:srgbClr val="FFFFFF"/>
              </a:highlight>
            </a:endParaRPr>
          </a:p>
          <a:p>
            <a:pPr lvl="1" algn="just">
              <a:buFont typeface="Arial" panose="020B0604020202020204" pitchFamily="34" charset="0"/>
              <a:buChar char="•"/>
            </a:pPr>
            <a:r>
              <a:rPr lang="en-IN" sz="2200" b="0" i="0" dirty="0">
                <a:effectLst/>
                <a:highlight>
                  <a:srgbClr val="FFFFFF"/>
                </a:highlight>
              </a:rPr>
              <a:t>The output of an unsupervised algorithm can be less accurate as the dataset is not labelled, and algorithms are not trained with the exact output in prior.</a:t>
            </a:r>
          </a:p>
          <a:p>
            <a:pPr lvl="1" algn="just">
              <a:buFont typeface="Arial" panose="020B0604020202020204" pitchFamily="34" charset="0"/>
              <a:buChar char="•"/>
            </a:pPr>
            <a:r>
              <a:rPr lang="en-IN" sz="2200" b="0" i="0" dirty="0">
                <a:effectLst/>
                <a:highlight>
                  <a:srgbClr val="FFFFFF"/>
                </a:highlight>
              </a:rPr>
              <a:t>Working with Unsupervised learning is more difficult as it works with the unlabelled dataset that does not map with the output.</a:t>
            </a:r>
          </a:p>
          <a:p>
            <a:pPr algn="just"/>
            <a:endParaRPr lang="en-IN" sz="2400"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3429651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(Unsupervised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50132"/>
            <a:ext cx="8711514" cy="5847755"/>
          </a:xfrm>
          <a:prstGeom prst="rect">
            <a:avLst/>
          </a:prstGeom>
          <a:noFill/>
        </p:spPr>
        <p:txBody>
          <a:bodyPr wrap="square">
            <a:spAutoFit/>
          </a:bodyPr>
          <a:lstStyle/>
          <a:p>
            <a:pPr algn="just"/>
            <a:r>
              <a:rPr lang="en-IN" sz="2200" b="1" i="0" dirty="0">
                <a:effectLst/>
                <a:highlight>
                  <a:srgbClr val="FFFFFF"/>
                </a:highlight>
              </a:rPr>
              <a:t>Applications of Unsupervised Learning:</a:t>
            </a:r>
          </a:p>
          <a:p>
            <a:pPr algn="just"/>
            <a:endParaRPr lang="en-IN" sz="2200" b="1"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Network Analysis:</a:t>
            </a:r>
            <a:r>
              <a:rPr lang="en-IN" sz="2200" b="0" i="0" dirty="0">
                <a:effectLst/>
                <a:highlight>
                  <a:srgbClr val="FFFFFF"/>
                </a:highlight>
              </a:rPr>
              <a:t> Unsupervised learning is used for identifying plagiarism and copyright in document network analysis of text data for scholarly articles.</a:t>
            </a:r>
          </a:p>
          <a:p>
            <a:pPr algn="just"/>
            <a:endParaRPr lang="en-IN" sz="2200" b="0"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Recommendation Systems:</a:t>
            </a:r>
            <a:r>
              <a:rPr lang="en-IN" sz="2200" b="0" i="0" dirty="0">
                <a:effectLst/>
                <a:highlight>
                  <a:srgbClr val="FFFFFF"/>
                </a:highlight>
              </a:rPr>
              <a:t> Recommendation systems widely use unsupervised learning techniques for building recommendation applications for different web applications and e-commerce websites.</a:t>
            </a:r>
          </a:p>
          <a:p>
            <a:pPr algn="just">
              <a:buFont typeface="Arial" panose="020B0604020202020204" pitchFamily="34" charset="0"/>
              <a:buChar char="•"/>
            </a:pPr>
            <a:endParaRPr lang="en-IN" sz="2200" b="0"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Anomaly Detection:</a:t>
            </a:r>
            <a:r>
              <a:rPr lang="en-IN" sz="2200" b="0" i="0" dirty="0">
                <a:effectLst/>
                <a:highlight>
                  <a:srgbClr val="FFFFFF"/>
                </a:highlight>
              </a:rPr>
              <a:t> Anomaly detection is a popular application of unsupervised learning, which can identify unusual data points within the dataset. It is used to discover fraudulent transactions.</a:t>
            </a:r>
          </a:p>
          <a:p>
            <a:pPr algn="just">
              <a:buFont typeface="Arial" panose="020B0604020202020204" pitchFamily="34" charset="0"/>
              <a:buChar char="•"/>
            </a:pPr>
            <a:endParaRPr lang="en-IN" sz="2200" b="0"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Singular Value Decomposition:</a:t>
            </a:r>
            <a:r>
              <a:rPr lang="en-IN" sz="2200" b="0" i="0" dirty="0">
                <a:effectLst/>
                <a:highlight>
                  <a:srgbClr val="FFFFFF"/>
                </a:highlight>
              </a:rPr>
              <a:t> Singular Value Decomposition or SVD is used to extract particular information from the database. For example, extracting information of each user located at a particular location.</a:t>
            </a:r>
          </a:p>
        </p:txBody>
      </p:sp>
    </p:spTree>
    <p:extLst>
      <p:ext uri="{BB962C8B-B14F-4D97-AF65-F5344CB8AC3E}">
        <p14:creationId xmlns:p14="http://schemas.microsoft.com/office/powerpoint/2010/main" val="3339200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(Semi-supervised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50132"/>
            <a:ext cx="8711514" cy="5047536"/>
          </a:xfrm>
          <a:prstGeom prst="rect">
            <a:avLst/>
          </a:prstGeom>
          <a:noFill/>
        </p:spPr>
        <p:txBody>
          <a:bodyPr wrap="square">
            <a:spAutoFit/>
          </a:bodyPr>
          <a:lstStyle/>
          <a:p>
            <a:pPr algn="just"/>
            <a:r>
              <a:rPr lang="en-IN" sz="2200" i="0" dirty="0">
                <a:effectLst/>
                <a:highlight>
                  <a:srgbClr val="FFFFFF"/>
                </a:highlight>
              </a:rPr>
              <a:t>Semi-Supervised Learning</a:t>
            </a:r>
          </a:p>
          <a:p>
            <a:pPr marL="342900" indent="-342900" algn="just">
              <a:buFont typeface="Arial" panose="020B0604020202020204" pitchFamily="34" charset="0"/>
              <a:buChar char="•"/>
            </a:pPr>
            <a:r>
              <a:rPr lang="en-IN" sz="2200" i="0" dirty="0">
                <a:effectLst/>
                <a:highlight>
                  <a:srgbClr val="FFFFFF"/>
                </a:highlight>
              </a:rPr>
              <a:t>Semi-Supervised learning is a type of Machine Learning algorithm that lies between Supervised and Unsupervised machine learning.</a:t>
            </a:r>
          </a:p>
          <a:p>
            <a:pPr marL="342900" indent="-342900" algn="just">
              <a:buFont typeface="Arial" panose="020B0604020202020204" pitchFamily="34" charset="0"/>
              <a:buChar char="•"/>
            </a:pPr>
            <a:r>
              <a:rPr lang="en-IN" sz="2200" i="0" dirty="0">
                <a:effectLst/>
                <a:highlight>
                  <a:srgbClr val="FFFFFF"/>
                </a:highlight>
              </a:rPr>
              <a:t> It represents the intermediate ground between Supervised (With Labelled training data) and Unsupervised learning (with no labelled training data) algorithms and uses the combination of labelled and </a:t>
            </a:r>
            <a:r>
              <a:rPr lang="en-IN" sz="2200" i="0" dirty="0" err="1">
                <a:effectLst/>
                <a:highlight>
                  <a:srgbClr val="FFFFFF"/>
                </a:highlight>
              </a:rPr>
              <a:t>unlabeled</a:t>
            </a:r>
            <a:r>
              <a:rPr lang="en-IN" sz="2200" i="0" dirty="0">
                <a:effectLst/>
                <a:highlight>
                  <a:srgbClr val="FFFFFF"/>
                </a:highlight>
              </a:rPr>
              <a:t> datasets during the training period.</a:t>
            </a:r>
          </a:p>
          <a:p>
            <a:pPr marL="342900" indent="-342900" algn="just">
              <a:buFont typeface="Arial" panose="020B0604020202020204" pitchFamily="34" charset="0"/>
              <a:buChar char="•"/>
            </a:pPr>
            <a:r>
              <a:rPr lang="en-IN" sz="2400" b="1" i="0" dirty="0">
                <a:solidFill>
                  <a:srgbClr val="333333"/>
                </a:solidFill>
                <a:effectLst/>
                <a:highlight>
                  <a:srgbClr val="FFFFFF"/>
                </a:highlight>
                <a:latin typeface="inter-bold"/>
              </a:rPr>
              <a:t>A</a:t>
            </a:r>
            <a:r>
              <a:rPr lang="en-IN" sz="2400" b="0" i="0" dirty="0">
                <a:solidFill>
                  <a:srgbClr val="333333"/>
                </a:solidFill>
                <a:effectLst/>
                <a:highlight>
                  <a:srgbClr val="FFFFFF"/>
                </a:highlight>
                <a:latin typeface="inter-regular"/>
              </a:rPr>
              <a:t>lthough Semi-supervised learning is the middle ground between supervised and unsupervised learning and operates on the data that consists of a few labels, it mostly consists of </a:t>
            </a:r>
            <a:r>
              <a:rPr lang="en-IN" sz="2400" b="0" i="0" dirty="0" err="1">
                <a:solidFill>
                  <a:srgbClr val="333333"/>
                </a:solidFill>
                <a:effectLst/>
                <a:highlight>
                  <a:srgbClr val="FFFFFF"/>
                </a:highlight>
                <a:latin typeface="inter-regular"/>
              </a:rPr>
              <a:t>unlabeled</a:t>
            </a:r>
            <a:r>
              <a:rPr lang="en-IN" sz="2400" b="0" i="0" dirty="0">
                <a:solidFill>
                  <a:srgbClr val="333333"/>
                </a:solidFill>
                <a:effectLst/>
                <a:highlight>
                  <a:srgbClr val="FFFFFF"/>
                </a:highlight>
                <a:latin typeface="inter-regular"/>
              </a:rPr>
              <a:t> data.</a:t>
            </a:r>
          </a:p>
          <a:p>
            <a:pPr marL="342900" indent="-342900" algn="just">
              <a:buFont typeface="Arial" panose="020B0604020202020204" pitchFamily="34" charset="0"/>
              <a:buChar char="•"/>
            </a:pPr>
            <a:r>
              <a:rPr lang="en-IN" sz="2400" b="0" i="0" dirty="0">
                <a:solidFill>
                  <a:srgbClr val="333333"/>
                </a:solidFill>
                <a:effectLst/>
                <a:highlight>
                  <a:srgbClr val="FFFFFF"/>
                </a:highlight>
                <a:latin typeface="inter-regular"/>
              </a:rPr>
              <a:t> As labels are costly, but for corporate purposes, they may have few labels.</a:t>
            </a:r>
          </a:p>
          <a:p>
            <a:pPr marL="342900" indent="-342900" algn="just">
              <a:buFont typeface="Arial" panose="020B0604020202020204" pitchFamily="34" charset="0"/>
              <a:buChar char="•"/>
            </a:pPr>
            <a:r>
              <a:rPr lang="en-IN" sz="2400" b="0" i="0" dirty="0">
                <a:solidFill>
                  <a:srgbClr val="333333"/>
                </a:solidFill>
                <a:effectLst/>
                <a:highlight>
                  <a:srgbClr val="FFFFFF"/>
                </a:highlight>
                <a:latin typeface="inter-regular"/>
              </a:rPr>
              <a:t> It is completely different from supervised and unsupervised learning as they are based on the presence &amp; absence of labels.</a:t>
            </a:r>
            <a:endParaRPr lang="en-IN" sz="2200" i="0" dirty="0">
              <a:effectLst/>
              <a:highlight>
                <a:srgbClr val="FFFFFF"/>
              </a:highlight>
            </a:endParaRPr>
          </a:p>
        </p:txBody>
      </p:sp>
    </p:spTree>
    <p:extLst>
      <p:ext uri="{BB962C8B-B14F-4D97-AF65-F5344CB8AC3E}">
        <p14:creationId xmlns:p14="http://schemas.microsoft.com/office/powerpoint/2010/main" val="1328328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(Semi-supervised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083766"/>
            <a:ext cx="8711514" cy="3477875"/>
          </a:xfrm>
          <a:prstGeom prst="rect">
            <a:avLst/>
          </a:prstGeom>
          <a:noFill/>
        </p:spPr>
        <p:txBody>
          <a:bodyPr wrap="square">
            <a:spAutoFit/>
          </a:bodyPr>
          <a:lstStyle/>
          <a:p>
            <a:pPr marL="342900" indent="-342900" algn="just">
              <a:buFont typeface="Arial" panose="020B0604020202020204" pitchFamily="34" charset="0"/>
              <a:buChar char="•"/>
            </a:pPr>
            <a:r>
              <a:rPr lang="en-IN" sz="2200" i="0" dirty="0">
                <a:effectLst/>
                <a:highlight>
                  <a:srgbClr val="FFFFFF"/>
                </a:highlight>
              </a:rPr>
              <a:t>To overcome the drawbacks of supervised learning and unsupervised learning algorithms, the concept of Semi-supervised learning is introduced. </a:t>
            </a:r>
          </a:p>
          <a:p>
            <a:pPr marL="342900" indent="-342900" algn="just">
              <a:buFont typeface="Arial" panose="020B0604020202020204" pitchFamily="34" charset="0"/>
              <a:buChar char="•"/>
            </a:pPr>
            <a:r>
              <a:rPr lang="en-IN" sz="2200" i="0" dirty="0">
                <a:effectLst/>
                <a:highlight>
                  <a:srgbClr val="FFFFFF"/>
                </a:highlight>
              </a:rPr>
              <a:t>The main aim of </a:t>
            </a:r>
            <a:r>
              <a:rPr lang="en-IN" sz="2200" i="0" u="none" strike="noStrike" dirty="0">
                <a:effectLst/>
                <a:highlight>
                  <a:srgbClr val="FFFFFF"/>
                </a:highlight>
                <a:hlinkClick r:id="rId2">
                  <a:extLst>
                    <a:ext uri="{A12FA001-AC4F-418D-AE19-62706E023703}">
                      <ahyp:hlinkClr xmlns:ahyp="http://schemas.microsoft.com/office/drawing/2018/hyperlinkcolor" val="tx"/>
                    </a:ext>
                  </a:extLst>
                </a:hlinkClick>
              </a:rPr>
              <a:t>semi-supervised learning</a:t>
            </a:r>
            <a:r>
              <a:rPr lang="en-IN" sz="2200" i="0" dirty="0">
                <a:effectLst/>
                <a:highlight>
                  <a:srgbClr val="FFFFFF"/>
                </a:highlight>
              </a:rPr>
              <a:t> is to effectively use all the available data, rather than only labelled data like in supervised learning. </a:t>
            </a:r>
          </a:p>
          <a:p>
            <a:pPr marL="342900" indent="-342900" algn="just">
              <a:buFont typeface="Arial" panose="020B0604020202020204" pitchFamily="34" charset="0"/>
              <a:buChar char="•"/>
            </a:pPr>
            <a:r>
              <a:rPr lang="en-IN" sz="2200" i="0" dirty="0">
                <a:effectLst/>
                <a:highlight>
                  <a:srgbClr val="FFFFFF"/>
                </a:highlight>
              </a:rPr>
              <a:t>Initially, similar data is clustered along with an unsupervised learning algorithm, and further, it helps to label the </a:t>
            </a:r>
            <a:r>
              <a:rPr lang="en-IN" sz="2200" i="0" dirty="0" err="1">
                <a:effectLst/>
                <a:highlight>
                  <a:srgbClr val="FFFFFF"/>
                </a:highlight>
              </a:rPr>
              <a:t>unlabeled</a:t>
            </a:r>
            <a:r>
              <a:rPr lang="en-IN" sz="2200" i="0" dirty="0">
                <a:effectLst/>
                <a:highlight>
                  <a:srgbClr val="FFFFFF"/>
                </a:highlight>
              </a:rPr>
              <a:t> data into labelled data. </a:t>
            </a:r>
          </a:p>
          <a:p>
            <a:pPr marL="342900" indent="-342900" algn="just">
              <a:buFont typeface="Arial" panose="020B0604020202020204" pitchFamily="34" charset="0"/>
              <a:buChar char="•"/>
            </a:pPr>
            <a:r>
              <a:rPr lang="en-IN" sz="2200" i="0" dirty="0">
                <a:effectLst/>
                <a:highlight>
                  <a:srgbClr val="FFFFFF"/>
                </a:highlight>
              </a:rPr>
              <a:t>It is because labelled data is a comparatively more expensive acquisition than </a:t>
            </a:r>
            <a:r>
              <a:rPr lang="en-IN" sz="2200" i="0" dirty="0" err="1">
                <a:effectLst/>
                <a:highlight>
                  <a:srgbClr val="FFFFFF"/>
                </a:highlight>
              </a:rPr>
              <a:t>unlabeled</a:t>
            </a:r>
            <a:r>
              <a:rPr lang="en-IN" sz="2200" i="0" dirty="0">
                <a:effectLst/>
                <a:highlight>
                  <a:srgbClr val="FFFFFF"/>
                </a:highlight>
              </a:rPr>
              <a:t> data.</a:t>
            </a:r>
          </a:p>
        </p:txBody>
      </p:sp>
    </p:spTree>
    <p:extLst>
      <p:ext uri="{BB962C8B-B14F-4D97-AF65-F5344CB8AC3E}">
        <p14:creationId xmlns:p14="http://schemas.microsoft.com/office/powerpoint/2010/main" val="1023263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(Semi-supervised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083766"/>
            <a:ext cx="8711514" cy="4154984"/>
          </a:xfrm>
          <a:prstGeom prst="rect">
            <a:avLst/>
          </a:prstGeom>
          <a:noFill/>
        </p:spPr>
        <p:txBody>
          <a:bodyPr wrap="square">
            <a:spAutoFit/>
          </a:bodyPr>
          <a:lstStyle/>
          <a:p>
            <a:pPr algn="just"/>
            <a:r>
              <a:rPr lang="en-IN" sz="2200" b="1" i="0" dirty="0">
                <a:effectLst/>
                <a:highlight>
                  <a:srgbClr val="FFFFFF"/>
                </a:highlight>
              </a:rPr>
              <a:t>Advantages and disadvantages of Semi-supervised Learning:</a:t>
            </a:r>
          </a:p>
          <a:p>
            <a:pPr algn="just"/>
            <a:endParaRPr lang="en-IN" sz="2200" i="0" dirty="0">
              <a:effectLst/>
              <a:highlight>
                <a:srgbClr val="FFFFFF"/>
              </a:highlight>
            </a:endParaRPr>
          </a:p>
          <a:p>
            <a:pPr algn="just"/>
            <a:r>
              <a:rPr lang="en-IN" sz="2200" b="1" i="0" dirty="0">
                <a:effectLst/>
                <a:highlight>
                  <a:srgbClr val="FFFFFF"/>
                </a:highlight>
              </a:rPr>
              <a:t>Advantages:</a:t>
            </a:r>
            <a:endParaRPr lang="en-IN" sz="2200" i="0" dirty="0">
              <a:effectLst/>
              <a:highlight>
                <a:srgbClr val="FFFFFF"/>
              </a:highlight>
            </a:endParaRPr>
          </a:p>
          <a:p>
            <a:pPr lvl="1" algn="just">
              <a:buFont typeface="Arial" panose="020B0604020202020204" pitchFamily="34" charset="0"/>
              <a:buChar char="•"/>
            </a:pPr>
            <a:r>
              <a:rPr lang="en-IN" sz="2200" i="0" dirty="0">
                <a:effectLst/>
                <a:highlight>
                  <a:srgbClr val="FFFFFF"/>
                </a:highlight>
              </a:rPr>
              <a:t>It is simple and easy to understand the algorithm.</a:t>
            </a:r>
          </a:p>
          <a:p>
            <a:pPr lvl="1" algn="just">
              <a:buFont typeface="Arial" panose="020B0604020202020204" pitchFamily="34" charset="0"/>
              <a:buChar char="•"/>
            </a:pPr>
            <a:r>
              <a:rPr lang="en-IN" sz="2200" i="0" dirty="0">
                <a:effectLst/>
                <a:highlight>
                  <a:srgbClr val="FFFFFF"/>
                </a:highlight>
              </a:rPr>
              <a:t>It is highly efficient.</a:t>
            </a:r>
          </a:p>
          <a:p>
            <a:pPr lvl="1" algn="just">
              <a:buFont typeface="Arial" panose="020B0604020202020204" pitchFamily="34" charset="0"/>
              <a:buChar char="•"/>
            </a:pPr>
            <a:r>
              <a:rPr lang="en-IN" sz="2200" i="0" dirty="0">
                <a:effectLst/>
                <a:highlight>
                  <a:srgbClr val="FFFFFF"/>
                </a:highlight>
              </a:rPr>
              <a:t>It is used to solve drawbacks of Supervised and Unsupervised Learning algorithms.</a:t>
            </a:r>
          </a:p>
          <a:p>
            <a:pPr algn="just"/>
            <a:endParaRPr lang="en-IN" sz="2200" i="0" dirty="0">
              <a:effectLst/>
              <a:highlight>
                <a:srgbClr val="FFFFFF"/>
              </a:highlight>
            </a:endParaRPr>
          </a:p>
          <a:p>
            <a:pPr algn="just"/>
            <a:r>
              <a:rPr lang="en-IN" sz="2200" b="1" i="0" dirty="0">
                <a:effectLst/>
                <a:highlight>
                  <a:srgbClr val="FFFFFF"/>
                </a:highlight>
              </a:rPr>
              <a:t>Disadvantages:</a:t>
            </a:r>
            <a:endParaRPr lang="en-IN" sz="2200" i="0" dirty="0">
              <a:effectLst/>
              <a:highlight>
                <a:srgbClr val="FFFFFF"/>
              </a:highlight>
            </a:endParaRPr>
          </a:p>
          <a:p>
            <a:pPr lvl="1" algn="just">
              <a:buFont typeface="Arial" panose="020B0604020202020204" pitchFamily="34" charset="0"/>
              <a:buChar char="•"/>
            </a:pPr>
            <a:r>
              <a:rPr lang="en-IN" sz="2200" i="0" dirty="0">
                <a:effectLst/>
                <a:highlight>
                  <a:srgbClr val="FFFFFF"/>
                </a:highlight>
              </a:rPr>
              <a:t>Iterations results may not be stable.</a:t>
            </a:r>
          </a:p>
          <a:p>
            <a:pPr lvl="1" algn="just">
              <a:buFont typeface="Arial" panose="020B0604020202020204" pitchFamily="34" charset="0"/>
              <a:buChar char="•"/>
            </a:pPr>
            <a:r>
              <a:rPr lang="en-IN" sz="2200" i="0" dirty="0">
                <a:effectLst/>
                <a:highlight>
                  <a:srgbClr val="FFFFFF"/>
                </a:highlight>
              </a:rPr>
              <a:t>We cannot apply these algorithms to network-level data.</a:t>
            </a:r>
          </a:p>
          <a:p>
            <a:pPr lvl="1" algn="just">
              <a:buFont typeface="Arial" panose="020B0604020202020204" pitchFamily="34" charset="0"/>
              <a:buChar char="•"/>
            </a:pPr>
            <a:r>
              <a:rPr lang="en-IN" sz="2200" i="0" dirty="0">
                <a:effectLst/>
                <a:highlight>
                  <a:srgbClr val="FFFFFF"/>
                </a:highlight>
              </a:rPr>
              <a:t>Accuracy is low.</a:t>
            </a:r>
          </a:p>
        </p:txBody>
      </p:sp>
    </p:spTree>
    <p:extLst>
      <p:ext uri="{BB962C8B-B14F-4D97-AF65-F5344CB8AC3E}">
        <p14:creationId xmlns:p14="http://schemas.microsoft.com/office/powerpoint/2010/main" val="2834265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(Reinforcement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083766"/>
            <a:ext cx="8711514" cy="4154984"/>
          </a:xfrm>
          <a:prstGeom prst="rect">
            <a:avLst/>
          </a:prstGeom>
          <a:noFill/>
        </p:spPr>
        <p:txBody>
          <a:bodyPr wrap="square">
            <a:spAutoFit/>
          </a:bodyPr>
          <a:lstStyle/>
          <a:p>
            <a:pPr algn="just"/>
            <a:r>
              <a:rPr lang="en-IN" sz="2200" b="1" i="0" dirty="0">
                <a:effectLst/>
                <a:highlight>
                  <a:srgbClr val="FFFFFF"/>
                </a:highlight>
              </a:rPr>
              <a:t>4. Reinforcement Learning:</a:t>
            </a:r>
          </a:p>
          <a:p>
            <a:pPr algn="just"/>
            <a:endParaRPr lang="en-IN" sz="2200" b="1" i="0" dirty="0">
              <a:effectLst/>
              <a:highlight>
                <a:srgbClr val="FFFFFF"/>
              </a:highlight>
            </a:endParaRPr>
          </a:p>
          <a:p>
            <a:pPr marL="342900" indent="-342900" algn="just">
              <a:buFont typeface="Arial" panose="020B0604020202020204" pitchFamily="34" charset="0"/>
              <a:buChar char="•"/>
            </a:pPr>
            <a:r>
              <a:rPr lang="en-IN" sz="2200" i="0" dirty="0">
                <a:effectLst/>
                <a:highlight>
                  <a:srgbClr val="FFFFFF"/>
                </a:highlight>
              </a:rPr>
              <a:t>Reinforcement learning works on a feedback-based process, in which an AI agent (A software component) automatically explore its surrounding by hitting &amp; trail, taking action, learning from experiences, and improving its performance. </a:t>
            </a:r>
          </a:p>
          <a:p>
            <a:pPr marL="342900" indent="-342900" algn="just">
              <a:buFont typeface="Arial" panose="020B0604020202020204" pitchFamily="34" charset="0"/>
              <a:buChar char="•"/>
            </a:pPr>
            <a:r>
              <a:rPr lang="en-IN" sz="2200" i="0" dirty="0">
                <a:effectLst/>
                <a:highlight>
                  <a:srgbClr val="FFFFFF"/>
                </a:highlight>
              </a:rPr>
              <a:t>Agent gets rewarded for each good action and get punished for each bad action; hence the goal of reinforcement learning agent is to maximize the rewards.</a:t>
            </a:r>
          </a:p>
          <a:p>
            <a:pPr marL="342900" indent="-342900" algn="just">
              <a:buFont typeface="Arial" panose="020B0604020202020204" pitchFamily="34" charset="0"/>
              <a:buChar char="•"/>
            </a:pPr>
            <a:r>
              <a:rPr lang="en-IN" sz="2200" i="0" dirty="0">
                <a:effectLst/>
                <a:highlight>
                  <a:srgbClr val="FFFFFF"/>
                </a:highlight>
              </a:rPr>
              <a:t>In reinforcement learning, there is no labelled data like supervised learning, and agents learn from their experiences only.</a:t>
            </a:r>
          </a:p>
          <a:p>
            <a:pPr algn="just"/>
            <a:endParaRPr lang="en-IN" sz="2200" i="0" dirty="0">
              <a:effectLst/>
              <a:highlight>
                <a:srgbClr val="FFFFFF"/>
              </a:highlight>
            </a:endParaRPr>
          </a:p>
        </p:txBody>
      </p:sp>
    </p:spTree>
    <p:extLst>
      <p:ext uri="{BB962C8B-B14F-4D97-AF65-F5344CB8AC3E}">
        <p14:creationId xmlns:p14="http://schemas.microsoft.com/office/powerpoint/2010/main" val="3968054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(Reinforcement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083766"/>
            <a:ext cx="8711514" cy="5878532"/>
          </a:xfrm>
          <a:prstGeom prst="rect">
            <a:avLst/>
          </a:prstGeom>
          <a:noFill/>
        </p:spPr>
        <p:txBody>
          <a:bodyPr wrap="square">
            <a:spAutoFit/>
          </a:bodyPr>
          <a:lstStyle/>
          <a:p>
            <a:pPr marL="342900" indent="-342900" algn="just">
              <a:buFont typeface="Arial" panose="020B0604020202020204" pitchFamily="34" charset="0"/>
              <a:buChar char="•"/>
            </a:pPr>
            <a:r>
              <a:rPr lang="en-IN" sz="2200" b="0" i="0" dirty="0">
                <a:effectLst/>
                <a:highlight>
                  <a:srgbClr val="FFFFFF"/>
                </a:highlight>
              </a:rPr>
              <a:t>The </a:t>
            </a:r>
            <a:r>
              <a:rPr lang="en-IN" sz="2200" b="0" i="0" u="none" strike="noStrike" dirty="0">
                <a:effectLst/>
                <a:highlight>
                  <a:srgbClr val="FFFFFF"/>
                </a:highlight>
                <a:hlinkClick r:id="rId2">
                  <a:extLst>
                    <a:ext uri="{A12FA001-AC4F-418D-AE19-62706E023703}">
                      <ahyp:hlinkClr xmlns:ahyp="http://schemas.microsoft.com/office/drawing/2018/hyperlinkcolor" val="tx"/>
                    </a:ext>
                  </a:extLst>
                </a:hlinkClick>
              </a:rPr>
              <a:t>reinforcement learning</a:t>
            </a:r>
            <a:r>
              <a:rPr lang="en-IN" sz="2200" b="0" i="0" dirty="0">
                <a:effectLst/>
                <a:highlight>
                  <a:srgbClr val="FFFFFF"/>
                </a:highlight>
              </a:rPr>
              <a:t> process is similar to a human being; for example, a child learns various things by experiences in his day-to-day life. </a:t>
            </a:r>
          </a:p>
          <a:p>
            <a:pPr marL="342900" indent="-342900" algn="just">
              <a:buFont typeface="Arial" panose="020B0604020202020204" pitchFamily="34" charset="0"/>
              <a:buChar char="•"/>
            </a:pPr>
            <a:r>
              <a:rPr lang="en-IN" sz="2200" b="0" i="0" dirty="0">
                <a:effectLst/>
                <a:highlight>
                  <a:srgbClr val="FFFFFF"/>
                </a:highlight>
              </a:rPr>
              <a:t>An example of reinforcement learning is to play a game, where the Game is the environment, moves of an agent at each step define states, and the goal of the agent is to get a high score. Agent receives feedback in terms of punishment and rewards.</a:t>
            </a:r>
          </a:p>
          <a:p>
            <a:pPr marL="342900" indent="-342900" algn="just">
              <a:buFont typeface="Arial" panose="020B0604020202020204" pitchFamily="34" charset="0"/>
              <a:buChar char="•"/>
            </a:pPr>
            <a:r>
              <a:rPr lang="en-IN" sz="2200" b="0" i="0" dirty="0">
                <a:effectLst/>
                <a:highlight>
                  <a:srgbClr val="FFFFFF"/>
                </a:highlight>
              </a:rPr>
              <a:t>Due to its way of working, reinforcement learning is employed in different fields such as </a:t>
            </a:r>
            <a:r>
              <a:rPr lang="en-IN" sz="2200" b="1" i="0" dirty="0">
                <a:effectLst/>
                <a:highlight>
                  <a:srgbClr val="FFFFFF"/>
                </a:highlight>
              </a:rPr>
              <a:t>Game theory, Operation Research, Information theory, multi-agent systems.</a:t>
            </a:r>
            <a:endParaRPr lang="en-IN" sz="2200" b="0" i="0" dirty="0">
              <a:effectLst/>
              <a:highlight>
                <a:srgbClr val="FFFFFF"/>
              </a:highlight>
            </a:endParaRPr>
          </a:p>
          <a:p>
            <a:pPr marL="342900" indent="-342900" algn="just">
              <a:buFont typeface="Arial" panose="020B0604020202020204" pitchFamily="34" charset="0"/>
              <a:buChar char="•"/>
            </a:pPr>
            <a:r>
              <a:rPr lang="en-IN" sz="2200" b="0" i="0" dirty="0">
                <a:effectLst/>
                <a:highlight>
                  <a:srgbClr val="FFFFFF"/>
                </a:highlight>
              </a:rPr>
              <a:t>A reinforcement learning problem can be formalized using </a:t>
            </a:r>
            <a:r>
              <a:rPr lang="en-IN" sz="2200" b="1" i="0" dirty="0">
                <a:effectLst/>
                <a:highlight>
                  <a:srgbClr val="FFFFFF"/>
                </a:highlight>
              </a:rPr>
              <a:t>Markov Decision Process(MDP).</a:t>
            </a:r>
            <a:r>
              <a:rPr lang="en-IN" sz="2200" b="0" i="0" dirty="0">
                <a:effectLst/>
                <a:highlight>
                  <a:srgbClr val="FFFFFF"/>
                </a:highlight>
              </a:rPr>
              <a:t> </a:t>
            </a:r>
          </a:p>
          <a:p>
            <a:pPr marL="342900" indent="-342900" algn="just">
              <a:buFont typeface="Arial" panose="020B0604020202020204" pitchFamily="34" charset="0"/>
              <a:buChar char="•"/>
            </a:pPr>
            <a:r>
              <a:rPr lang="en-IN" sz="2200" b="0" i="0" dirty="0">
                <a:effectLst/>
                <a:highlight>
                  <a:srgbClr val="FFFFFF"/>
                </a:highlight>
              </a:rPr>
              <a:t>In MDP, the agent constantly interacts with the environment and performs actions; at each action, the environment responds and generates a new state.</a:t>
            </a:r>
          </a:p>
          <a:p>
            <a:br>
              <a:rPr lang="en-IN" sz="2400" dirty="0"/>
            </a:br>
            <a:endParaRPr lang="en-IN" sz="2200" i="0" dirty="0">
              <a:effectLst/>
              <a:highlight>
                <a:srgbClr val="FFFFFF"/>
              </a:highlight>
            </a:endParaRPr>
          </a:p>
        </p:txBody>
      </p:sp>
    </p:spTree>
    <p:extLst>
      <p:ext uri="{BB962C8B-B14F-4D97-AF65-F5344CB8AC3E}">
        <p14:creationId xmlns:p14="http://schemas.microsoft.com/office/powerpoint/2010/main" val="1626587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(Reinforcement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1083766"/>
            <a:ext cx="8711514" cy="4862870"/>
          </a:xfrm>
          <a:prstGeom prst="rect">
            <a:avLst/>
          </a:prstGeom>
          <a:noFill/>
        </p:spPr>
        <p:txBody>
          <a:bodyPr wrap="square">
            <a:spAutoFit/>
          </a:bodyPr>
          <a:lstStyle/>
          <a:p>
            <a:pPr algn="just"/>
            <a:r>
              <a:rPr lang="en-IN" sz="2200" b="1" i="0" dirty="0">
                <a:effectLst/>
                <a:highlight>
                  <a:srgbClr val="FFFFFF"/>
                </a:highlight>
              </a:rPr>
              <a:t>Categories of Reinforcement Learning:</a:t>
            </a:r>
          </a:p>
          <a:p>
            <a:pPr algn="just"/>
            <a:r>
              <a:rPr lang="en-IN" sz="2200" b="0" i="0" dirty="0">
                <a:effectLst/>
                <a:highlight>
                  <a:srgbClr val="FFFFFF"/>
                </a:highlight>
              </a:rPr>
              <a:t>Reinforcement learning is categorized mainly into two types of methods/algorithms:</a:t>
            </a:r>
          </a:p>
          <a:p>
            <a:pPr algn="just"/>
            <a:endParaRPr lang="en-IN" sz="2200" b="0"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Positive Reinforcement Learning:</a:t>
            </a:r>
            <a:r>
              <a:rPr lang="en-IN" sz="2200" b="0" i="0" dirty="0">
                <a:effectLst/>
                <a:highlight>
                  <a:srgbClr val="FFFFFF"/>
                </a:highlight>
              </a:rPr>
              <a:t> Positive reinforcement learning specifies increasing the tendency that the required behaviour would occur again by adding something. It enhances the strength of the behaviour of the agent and positively impacts it.</a:t>
            </a:r>
          </a:p>
          <a:p>
            <a:pPr algn="just"/>
            <a:endParaRPr lang="en-IN" sz="2200" b="0" i="0" dirty="0">
              <a:effectLst/>
              <a:highlight>
                <a:srgbClr val="FFFFFF"/>
              </a:highlight>
            </a:endParaRPr>
          </a:p>
          <a:p>
            <a:pPr algn="just">
              <a:buFont typeface="Arial" panose="020B0604020202020204" pitchFamily="34" charset="0"/>
              <a:buChar char="•"/>
            </a:pPr>
            <a:r>
              <a:rPr lang="en-IN" sz="2200" b="1" i="0" dirty="0">
                <a:effectLst/>
                <a:highlight>
                  <a:srgbClr val="FFFFFF"/>
                </a:highlight>
              </a:rPr>
              <a:t>Negative Reinforcement Learning:</a:t>
            </a:r>
            <a:r>
              <a:rPr lang="en-IN" sz="2200" b="0" i="0" dirty="0">
                <a:effectLst/>
                <a:highlight>
                  <a:srgbClr val="FFFFFF"/>
                </a:highlight>
              </a:rPr>
              <a:t> Negative reinforcement learning works exactly opposite to the positive RL. It increases the tendency that the specific behaviour would occur again by avoiding the negative condition</a:t>
            </a:r>
            <a:r>
              <a:rPr lang="en-IN" sz="2200" b="0" i="0" dirty="0">
                <a:effectLst/>
                <a:highlight>
                  <a:srgbClr val="FFFFFF"/>
                </a:highlight>
                <a:latin typeface="inter-regular"/>
              </a:rPr>
              <a:t>.</a:t>
            </a:r>
          </a:p>
          <a:p>
            <a:br>
              <a:rPr lang="en-IN" sz="2400" dirty="0"/>
            </a:br>
            <a:endParaRPr lang="en-IN" sz="2200" i="0" dirty="0">
              <a:effectLst/>
              <a:highlight>
                <a:srgbClr val="FFFFFF"/>
              </a:highlight>
            </a:endParaRPr>
          </a:p>
        </p:txBody>
      </p:sp>
    </p:spTree>
    <p:extLst>
      <p:ext uri="{BB962C8B-B14F-4D97-AF65-F5344CB8AC3E}">
        <p14:creationId xmlns:p14="http://schemas.microsoft.com/office/powerpoint/2010/main" val="4285586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DC2C4C8-E1C2-42BE-913A-8348E1F10E6B}"/>
              </a:ext>
            </a:extLst>
          </p:cNvPr>
          <p:cNvPicPr>
            <a:picLocks noGrp="1" noChangeAspect="1"/>
          </p:cNvPicPr>
          <p:nvPr>
            <p:ph idx="1"/>
          </p:nvPr>
        </p:nvPicPr>
        <p:blipFill rotWithShape="1">
          <a:blip r:embed="rId3"/>
          <a:srcRect b="14387"/>
          <a:stretch/>
        </p:blipFill>
        <p:spPr>
          <a:xfrm>
            <a:off x="1371600" y="1051912"/>
            <a:ext cx="6934200" cy="4026715"/>
          </a:xfrm>
          <a:prstGeom prst="rect">
            <a:avLst/>
          </a:prstGeom>
        </p:spPr>
      </p:pic>
      <p:sp>
        <p:nvSpPr>
          <p:cNvPr id="7" name="Title 1"/>
          <p:cNvSpPr txBox="1">
            <a:spLocks/>
          </p:cNvSpPr>
          <p:nvPr/>
        </p:nvSpPr>
        <p:spPr>
          <a:xfrm>
            <a:off x="2338041" y="85275"/>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Branch Wise Applications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(Reinforcement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99557"/>
            <a:ext cx="8711514" cy="4770537"/>
          </a:xfrm>
          <a:prstGeom prst="rect">
            <a:avLst/>
          </a:prstGeom>
          <a:noFill/>
        </p:spPr>
        <p:txBody>
          <a:bodyPr wrap="square">
            <a:spAutoFit/>
          </a:bodyPr>
          <a:lstStyle/>
          <a:p>
            <a:r>
              <a:rPr lang="en-IN" sz="2200" b="1" i="0" dirty="0">
                <a:effectLst/>
                <a:highlight>
                  <a:srgbClr val="FFFFFF"/>
                </a:highlight>
              </a:rPr>
              <a:t>Real-world Use cases of Reinforcement Learning</a:t>
            </a:r>
          </a:p>
          <a:p>
            <a:endParaRPr lang="en-IN" sz="2200" b="1" i="0" dirty="0">
              <a:effectLst/>
              <a:highlight>
                <a:srgbClr val="FFFFFF"/>
              </a:highlight>
            </a:endParaRPr>
          </a:p>
          <a:p>
            <a:pPr>
              <a:buFont typeface="Arial" panose="020B0604020202020204" pitchFamily="34" charset="0"/>
              <a:buChar char="•"/>
            </a:pPr>
            <a:r>
              <a:rPr lang="en-IN" sz="2000" b="1" i="0" dirty="0">
                <a:solidFill>
                  <a:srgbClr val="000000"/>
                </a:solidFill>
                <a:effectLst/>
                <a:highlight>
                  <a:srgbClr val="FFFFFF"/>
                </a:highlight>
              </a:rPr>
              <a:t>Video Games: </a:t>
            </a:r>
            <a:r>
              <a:rPr lang="en-IN" sz="2000" b="0" i="0" dirty="0">
                <a:solidFill>
                  <a:srgbClr val="000000"/>
                </a:solidFill>
                <a:effectLst/>
                <a:highlight>
                  <a:srgbClr val="FFFFFF"/>
                </a:highlight>
              </a:rPr>
              <a:t>RL algorithms are much popular in gaming applications. It is used to gain super-human performance. Some popular games that use RL algorithms are </a:t>
            </a:r>
            <a:r>
              <a:rPr lang="en-IN" sz="2000" b="1" i="0" dirty="0" err="1">
                <a:solidFill>
                  <a:srgbClr val="000000"/>
                </a:solidFill>
                <a:effectLst/>
                <a:highlight>
                  <a:srgbClr val="FFFFFF"/>
                </a:highlight>
              </a:rPr>
              <a:t>AlphaGO</a:t>
            </a:r>
            <a:r>
              <a:rPr lang="en-IN" sz="2000" b="0" i="0" dirty="0">
                <a:solidFill>
                  <a:srgbClr val="000000"/>
                </a:solidFill>
                <a:effectLst/>
                <a:highlight>
                  <a:srgbClr val="FFFFFF"/>
                </a:highlight>
              </a:rPr>
              <a:t> and </a:t>
            </a:r>
            <a:r>
              <a:rPr lang="en-IN" sz="2000" b="1" i="0" dirty="0" err="1">
                <a:solidFill>
                  <a:srgbClr val="000000"/>
                </a:solidFill>
                <a:effectLst/>
                <a:highlight>
                  <a:srgbClr val="FFFFFF"/>
                </a:highlight>
              </a:rPr>
              <a:t>AlphaGO</a:t>
            </a:r>
            <a:r>
              <a:rPr lang="en-IN" sz="2000" b="1" i="0" dirty="0">
                <a:solidFill>
                  <a:srgbClr val="000000"/>
                </a:solidFill>
                <a:effectLst/>
                <a:highlight>
                  <a:srgbClr val="FFFFFF"/>
                </a:highlight>
              </a:rPr>
              <a:t> Zero</a:t>
            </a:r>
            <a:r>
              <a:rPr lang="en-IN" sz="2000" b="0" i="0" dirty="0">
                <a:solidFill>
                  <a:srgbClr val="000000"/>
                </a:solidFill>
                <a:effectLst/>
                <a:highlight>
                  <a:srgbClr val="FFFFFF"/>
                </a:highlight>
              </a:rPr>
              <a:t>.</a:t>
            </a:r>
          </a:p>
          <a:p>
            <a:pPr>
              <a:buFont typeface="Arial" panose="020B0604020202020204" pitchFamily="34" charset="0"/>
              <a:buChar char="•"/>
            </a:pPr>
            <a:r>
              <a:rPr lang="en-IN" sz="2000" b="1" i="0" dirty="0">
                <a:solidFill>
                  <a:srgbClr val="000000"/>
                </a:solidFill>
                <a:effectLst/>
                <a:highlight>
                  <a:srgbClr val="FFFFFF"/>
                </a:highlight>
              </a:rPr>
              <a:t>Resource Management: </a:t>
            </a:r>
            <a:r>
              <a:rPr lang="en-IN" sz="2000" b="0" i="0" dirty="0">
                <a:solidFill>
                  <a:srgbClr val="000000"/>
                </a:solidFill>
                <a:effectLst/>
                <a:highlight>
                  <a:srgbClr val="FFFFFF"/>
                </a:highlight>
              </a:rPr>
              <a:t>The "Resource Management with Deep Reinforcement Learning" paper showed that how to use RL in computer to automatically learn and schedule resources to wait for different jobs in order to minimize average job slowdown.</a:t>
            </a:r>
          </a:p>
          <a:p>
            <a:pPr>
              <a:buFont typeface="Arial" panose="020B0604020202020204" pitchFamily="34" charset="0"/>
              <a:buChar char="•"/>
            </a:pPr>
            <a:r>
              <a:rPr lang="en-IN" sz="2000" b="1" i="0" dirty="0">
                <a:solidFill>
                  <a:srgbClr val="000000"/>
                </a:solidFill>
                <a:effectLst/>
                <a:highlight>
                  <a:srgbClr val="FFFFFF"/>
                </a:highlight>
              </a:rPr>
              <a:t>Robotics: </a:t>
            </a:r>
            <a:r>
              <a:rPr lang="en-IN" sz="2000" b="0" i="0" dirty="0">
                <a:solidFill>
                  <a:srgbClr val="000000"/>
                </a:solidFill>
                <a:effectLst/>
                <a:highlight>
                  <a:srgbClr val="FFFFFF"/>
                </a:highlight>
              </a:rPr>
              <a:t>RL is widely being used in Robotics applications. Robots are used in the industrial and manufacturing area, and these robots are made more powerful with reinforcement learning. There are different industries that have their vision of building intelligent robots using AI and Machine learning technology.</a:t>
            </a:r>
          </a:p>
          <a:p>
            <a:pPr>
              <a:buFont typeface="Arial" panose="020B0604020202020204" pitchFamily="34" charset="0"/>
              <a:buChar char="•"/>
            </a:pPr>
            <a:r>
              <a:rPr lang="en-IN" sz="2000" b="1" i="0" dirty="0">
                <a:solidFill>
                  <a:srgbClr val="000000"/>
                </a:solidFill>
                <a:effectLst/>
                <a:highlight>
                  <a:srgbClr val="FFFFFF"/>
                </a:highlight>
              </a:rPr>
              <a:t>Text Mining </a:t>
            </a:r>
            <a:r>
              <a:rPr lang="en-IN" sz="2000" b="0" i="0" dirty="0">
                <a:solidFill>
                  <a:srgbClr val="000000"/>
                </a:solidFill>
                <a:effectLst/>
                <a:highlight>
                  <a:srgbClr val="FFFFFF"/>
                </a:highlight>
              </a:rPr>
              <a:t>Text-mining, one of the great applications of NLP, is now being implemented with the help of Reinforcement Learning by Salesforce company.</a:t>
            </a:r>
          </a:p>
        </p:txBody>
      </p:sp>
    </p:spTree>
    <p:extLst>
      <p:ext uri="{BB962C8B-B14F-4D97-AF65-F5344CB8AC3E}">
        <p14:creationId xmlns:p14="http://schemas.microsoft.com/office/powerpoint/2010/main" val="4156666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Type Of Learning (Reinforcement </a:t>
            </a:r>
            <a:r>
              <a:rPr lang="en-US" sz="2400" b="1" dirty="0" err="1"/>
              <a:t>Leraning</a:t>
            </a:r>
            <a:r>
              <a:rPr lang="en-US" sz="2400" b="1" dirty="0"/>
              <a:t>)</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99557"/>
            <a:ext cx="8711514" cy="5478423"/>
          </a:xfrm>
          <a:prstGeom prst="rect">
            <a:avLst/>
          </a:prstGeom>
          <a:noFill/>
        </p:spPr>
        <p:txBody>
          <a:bodyPr wrap="square">
            <a:spAutoFit/>
          </a:bodyPr>
          <a:lstStyle/>
          <a:p>
            <a:pPr algn="just"/>
            <a:r>
              <a:rPr lang="en-IN" sz="2200" b="1" i="0" dirty="0">
                <a:effectLst/>
                <a:highlight>
                  <a:srgbClr val="FFFFFF"/>
                </a:highlight>
              </a:rPr>
              <a:t>Advantages and Disadvantages of Reinforcement Learning:</a:t>
            </a:r>
          </a:p>
          <a:p>
            <a:pPr algn="just"/>
            <a:endParaRPr lang="en-IN" sz="2200" b="1" i="0" dirty="0">
              <a:effectLst/>
              <a:highlight>
                <a:srgbClr val="FFFFFF"/>
              </a:highlight>
            </a:endParaRPr>
          </a:p>
          <a:p>
            <a:pPr algn="just"/>
            <a:r>
              <a:rPr lang="en-IN" sz="2200" b="1" i="0" dirty="0">
                <a:effectLst/>
                <a:highlight>
                  <a:srgbClr val="FFFFFF"/>
                </a:highlight>
              </a:rPr>
              <a:t>Advantages</a:t>
            </a:r>
            <a:endParaRPr lang="en-IN" sz="2200" b="0" i="0" dirty="0">
              <a:effectLst/>
              <a:highlight>
                <a:srgbClr val="FFFFFF"/>
              </a:highlight>
            </a:endParaRPr>
          </a:p>
          <a:p>
            <a:pPr lvl="1" algn="just">
              <a:buFont typeface="Arial" panose="020B0604020202020204" pitchFamily="34" charset="0"/>
              <a:buChar char="•"/>
            </a:pPr>
            <a:r>
              <a:rPr lang="en-IN" sz="2200" b="0" i="0" dirty="0">
                <a:effectLst/>
                <a:highlight>
                  <a:srgbClr val="FFFFFF"/>
                </a:highlight>
              </a:rPr>
              <a:t>It helps in solving complex real-world problems which are difficult to be solved by general techniques.</a:t>
            </a:r>
          </a:p>
          <a:p>
            <a:pPr lvl="1" algn="just">
              <a:buFont typeface="Arial" panose="020B0604020202020204" pitchFamily="34" charset="0"/>
              <a:buChar char="•"/>
            </a:pPr>
            <a:r>
              <a:rPr lang="en-IN" sz="2200" b="0" i="0" dirty="0">
                <a:effectLst/>
                <a:highlight>
                  <a:srgbClr val="FFFFFF"/>
                </a:highlight>
              </a:rPr>
              <a:t>The learning model of RL is similar to the learning of human beings; hence most accurate results can be found.</a:t>
            </a:r>
          </a:p>
          <a:p>
            <a:pPr lvl="1" algn="just">
              <a:buFont typeface="Arial" panose="020B0604020202020204" pitchFamily="34" charset="0"/>
              <a:buChar char="•"/>
            </a:pPr>
            <a:r>
              <a:rPr lang="en-IN" sz="2200" b="0" i="0" dirty="0">
                <a:effectLst/>
                <a:highlight>
                  <a:srgbClr val="FFFFFF"/>
                </a:highlight>
              </a:rPr>
              <a:t>Helps in achieving long term results.</a:t>
            </a:r>
          </a:p>
          <a:p>
            <a:pPr lvl="1" algn="just"/>
            <a:endParaRPr lang="en-IN" sz="2200" b="0" i="0" dirty="0">
              <a:effectLst/>
              <a:highlight>
                <a:srgbClr val="FFFFFF"/>
              </a:highlight>
            </a:endParaRPr>
          </a:p>
          <a:p>
            <a:pPr algn="just"/>
            <a:r>
              <a:rPr lang="en-IN" sz="2200" b="1" i="0" dirty="0">
                <a:effectLst/>
                <a:highlight>
                  <a:srgbClr val="FFFFFF"/>
                </a:highlight>
              </a:rPr>
              <a:t>Disadvantage</a:t>
            </a:r>
          </a:p>
          <a:p>
            <a:pPr marL="800100" lvl="1" indent="-342900" algn="just">
              <a:buFont typeface="Arial" panose="020B0604020202020204" pitchFamily="34" charset="0"/>
              <a:buChar char="•"/>
            </a:pPr>
            <a:r>
              <a:rPr lang="en-IN" sz="2200" b="0" i="0" dirty="0">
                <a:solidFill>
                  <a:srgbClr val="000000"/>
                </a:solidFill>
                <a:effectLst/>
                <a:highlight>
                  <a:srgbClr val="FFFFFF"/>
                </a:highlight>
              </a:rPr>
              <a:t>RL algorithms are not preferred for simple problems.</a:t>
            </a:r>
          </a:p>
          <a:p>
            <a:pPr marL="800100" lvl="1" indent="-342900" algn="just">
              <a:buFont typeface="Arial" panose="020B0604020202020204" pitchFamily="34" charset="0"/>
              <a:buChar char="•"/>
            </a:pPr>
            <a:r>
              <a:rPr lang="en-IN" sz="2200" b="0" i="0" dirty="0">
                <a:solidFill>
                  <a:srgbClr val="000000"/>
                </a:solidFill>
                <a:effectLst/>
                <a:highlight>
                  <a:srgbClr val="FFFFFF"/>
                </a:highlight>
              </a:rPr>
              <a:t>RL algorithms require huge data and computations.</a:t>
            </a:r>
          </a:p>
          <a:p>
            <a:pPr marL="800100" lvl="1" indent="-342900" algn="just">
              <a:buFont typeface="Arial" panose="020B0604020202020204" pitchFamily="34" charset="0"/>
              <a:buChar char="•"/>
            </a:pPr>
            <a:r>
              <a:rPr lang="en-IN" sz="2200" b="0" i="0" dirty="0">
                <a:solidFill>
                  <a:srgbClr val="000000"/>
                </a:solidFill>
                <a:effectLst/>
                <a:highlight>
                  <a:srgbClr val="FFFFFF"/>
                </a:highlight>
              </a:rPr>
              <a:t>Too much reinforcement learning can lead to an overload of states which can weaken the results.</a:t>
            </a:r>
          </a:p>
          <a:p>
            <a:pPr algn="just"/>
            <a:endParaRPr lang="en-IN" sz="2200" b="0" i="0" dirty="0">
              <a:effectLst/>
              <a:highlight>
                <a:srgbClr val="FFFFFF"/>
              </a:highlight>
            </a:endParaRPr>
          </a:p>
          <a:p>
            <a:endParaRPr lang="en-IN" sz="2000" b="0" i="0" dirty="0">
              <a:solidFill>
                <a:srgbClr val="000000"/>
              </a:solidFill>
              <a:effectLst/>
              <a:highlight>
                <a:srgbClr val="FFFFFF"/>
              </a:highlight>
            </a:endParaRPr>
          </a:p>
        </p:txBody>
      </p:sp>
    </p:spTree>
    <p:extLst>
      <p:ext uri="{BB962C8B-B14F-4D97-AF65-F5344CB8AC3E}">
        <p14:creationId xmlns:p14="http://schemas.microsoft.com/office/powerpoint/2010/main" val="2901683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Well Defined Learning Problems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99557"/>
            <a:ext cx="8711514" cy="5847755"/>
          </a:xfrm>
          <a:prstGeom prst="rect">
            <a:avLst/>
          </a:prstGeom>
          <a:noFill/>
        </p:spPr>
        <p:txBody>
          <a:bodyPr wrap="square">
            <a:spAutoFit/>
          </a:bodyPr>
          <a:lstStyle/>
          <a:p>
            <a:pPr algn="l" fontAlgn="base"/>
            <a:r>
              <a:rPr lang="en-IN" sz="2200" b="1" i="0" dirty="0">
                <a:solidFill>
                  <a:srgbClr val="273239"/>
                </a:solidFill>
                <a:effectLst/>
                <a:highlight>
                  <a:srgbClr val="FFFFFF"/>
                </a:highlight>
              </a:rPr>
              <a:t>Well Posed Learning Problem –</a:t>
            </a:r>
            <a:r>
              <a:rPr lang="en-IN" sz="2200" b="0" i="0" dirty="0">
                <a:solidFill>
                  <a:srgbClr val="273239"/>
                </a:solidFill>
                <a:effectLst/>
                <a:highlight>
                  <a:srgbClr val="FFFFFF"/>
                </a:highlight>
              </a:rPr>
              <a:t> </a:t>
            </a:r>
          </a:p>
          <a:p>
            <a:pPr algn="l" fontAlgn="base"/>
            <a:r>
              <a:rPr lang="en-IN" sz="2200" b="0" i="0" dirty="0">
                <a:solidFill>
                  <a:srgbClr val="273239"/>
                </a:solidFill>
                <a:effectLst/>
                <a:highlight>
                  <a:srgbClr val="FFFFFF"/>
                </a:highlight>
              </a:rPr>
              <a:t>A computer program is said to learn from experience E in context to some task T and some performance measure P, if its performance on T, as was measured by P, upgrades with experience E. </a:t>
            </a:r>
          </a:p>
          <a:p>
            <a:pPr algn="l" fontAlgn="base"/>
            <a:r>
              <a:rPr lang="en-IN" sz="2200" b="0" i="0" dirty="0">
                <a:solidFill>
                  <a:srgbClr val="273239"/>
                </a:solidFill>
                <a:effectLst/>
                <a:highlight>
                  <a:srgbClr val="FFFFFF"/>
                </a:highlight>
              </a:rPr>
              <a:t>Any problem can be segregated as well-posed learning problem if it has three traits – </a:t>
            </a:r>
          </a:p>
          <a:p>
            <a:pPr algn="l" fontAlgn="base">
              <a:buFont typeface="Arial" panose="020B0604020202020204" pitchFamily="34" charset="0"/>
              <a:buChar char="•"/>
            </a:pPr>
            <a:r>
              <a:rPr lang="en-IN" sz="2200" b="0" i="0" dirty="0">
                <a:solidFill>
                  <a:srgbClr val="273239"/>
                </a:solidFill>
                <a:effectLst/>
                <a:highlight>
                  <a:srgbClr val="FFFFFF"/>
                </a:highlight>
              </a:rPr>
              <a:t>Task</a:t>
            </a:r>
          </a:p>
          <a:p>
            <a:pPr algn="l" fontAlgn="base">
              <a:buFont typeface="Arial" panose="020B0604020202020204" pitchFamily="34" charset="0"/>
              <a:buChar char="•"/>
            </a:pPr>
            <a:r>
              <a:rPr lang="en-IN" sz="2200" b="0" i="0" dirty="0">
                <a:solidFill>
                  <a:srgbClr val="273239"/>
                </a:solidFill>
                <a:effectLst/>
                <a:highlight>
                  <a:srgbClr val="FFFFFF"/>
                </a:highlight>
              </a:rPr>
              <a:t>Performance Measure </a:t>
            </a:r>
          </a:p>
          <a:p>
            <a:pPr algn="l" fontAlgn="base">
              <a:buFont typeface="Arial" panose="020B0604020202020204" pitchFamily="34" charset="0"/>
              <a:buChar char="•"/>
            </a:pPr>
            <a:r>
              <a:rPr lang="en-IN" sz="2200" b="0" i="0" dirty="0">
                <a:solidFill>
                  <a:srgbClr val="273239"/>
                </a:solidFill>
                <a:effectLst/>
                <a:highlight>
                  <a:srgbClr val="FFFFFF"/>
                </a:highlight>
              </a:rPr>
              <a:t>Experience </a:t>
            </a:r>
          </a:p>
          <a:p>
            <a:pPr algn="l" fontAlgn="base">
              <a:buFont typeface="Arial" panose="020B0604020202020204" pitchFamily="34" charset="0"/>
              <a:buChar char="•"/>
            </a:pPr>
            <a:endParaRPr lang="en-IN" sz="2200" b="0" i="0" dirty="0">
              <a:solidFill>
                <a:srgbClr val="273239"/>
              </a:solidFill>
              <a:effectLst/>
              <a:highlight>
                <a:srgbClr val="FFFFFF"/>
              </a:highlight>
            </a:endParaRPr>
          </a:p>
          <a:p>
            <a:pPr algn="l" fontAlgn="base"/>
            <a:r>
              <a:rPr lang="en-IN" sz="2200" b="1" i="0" dirty="0">
                <a:solidFill>
                  <a:srgbClr val="273239"/>
                </a:solidFill>
                <a:effectLst/>
                <a:highlight>
                  <a:srgbClr val="FFFFFF"/>
                </a:highlight>
              </a:rPr>
              <a:t>Certain examples that efficiently defines the </a:t>
            </a:r>
            <a:r>
              <a:rPr lang="en-IN" sz="2200" b="0" i="0" dirty="0">
                <a:solidFill>
                  <a:srgbClr val="273239"/>
                </a:solidFill>
                <a:effectLst/>
                <a:highlight>
                  <a:srgbClr val="FFFFFF"/>
                </a:highlight>
              </a:rPr>
              <a:t>well-posed</a:t>
            </a:r>
            <a:r>
              <a:rPr lang="en-IN" sz="2200" b="1" i="0" dirty="0">
                <a:solidFill>
                  <a:srgbClr val="273239"/>
                </a:solidFill>
                <a:effectLst/>
                <a:highlight>
                  <a:srgbClr val="FFFFFF"/>
                </a:highlight>
              </a:rPr>
              <a:t> learning problem are – </a:t>
            </a:r>
            <a:endParaRPr lang="en-IN" sz="2200" b="0" i="0" dirty="0">
              <a:solidFill>
                <a:srgbClr val="273239"/>
              </a:solidFill>
              <a:effectLst/>
              <a:highlight>
                <a:srgbClr val="FFFFFF"/>
              </a:highlight>
            </a:endParaRPr>
          </a:p>
          <a:p>
            <a:pPr algn="l" fontAlgn="base"/>
            <a:r>
              <a:rPr lang="en-IN" sz="2200" b="1" i="0" dirty="0">
                <a:solidFill>
                  <a:srgbClr val="273239"/>
                </a:solidFill>
                <a:effectLst/>
                <a:highlight>
                  <a:srgbClr val="FFFFFF"/>
                </a:highlight>
              </a:rPr>
              <a:t>1. To better filter emails as spam or not </a:t>
            </a:r>
            <a:endParaRPr lang="en-IN" sz="2200" b="0" i="0" dirty="0">
              <a:solidFill>
                <a:srgbClr val="273239"/>
              </a:solidFill>
              <a:effectLst/>
              <a:highlight>
                <a:srgbClr val="FFFFFF"/>
              </a:highlight>
            </a:endParaRPr>
          </a:p>
          <a:p>
            <a:pPr algn="l" fontAlgn="base">
              <a:buFont typeface="Arial" panose="020B0604020202020204" pitchFamily="34" charset="0"/>
              <a:buChar char="•"/>
            </a:pPr>
            <a:r>
              <a:rPr lang="en-IN" sz="2200" b="0" i="0" dirty="0">
                <a:solidFill>
                  <a:srgbClr val="273239"/>
                </a:solidFill>
                <a:effectLst/>
                <a:highlight>
                  <a:srgbClr val="FFFFFF"/>
                </a:highlight>
              </a:rPr>
              <a:t>Task – Classifying emails as spam or not</a:t>
            </a:r>
          </a:p>
          <a:p>
            <a:pPr algn="l" fontAlgn="base">
              <a:buFont typeface="Arial" panose="020B0604020202020204" pitchFamily="34" charset="0"/>
              <a:buChar char="•"/>
            </a:pPr>
            <a:r>
              <a:rPr lang="en-IN" sz="2200" b="0" i="0" dirty="0">
                <a:solidFill>
                  <a:srgbClr val="273239"/>
                </a:solidFill>
                <a:effectLst/>
                <a:highlight>
                  <a:srgbClr val="FFFFFF"/>
                </a:highlight>
              </a:rPr>
              <a:t>Performance Measure – The fraction of emails accurately classified as spam or not spam </a:t>
            </a:r>
          </a:p>
          <a:p>
            <a:pPr algn="l" fontAlgn="base">
              <a:buFont typeface="Arial" panose="020B0604020202020204" pitchFamily="34" charset="0"/>
              <a:buChar char="•"/>
            </a:pPr>
            <a:r>
              <a:rPr lang="en-IN" sz="2200" b="0" i="0" dirty="0">
                <a:solidFill>
                  <a:srgbClr val="273239"/>
                </a:solidFill>
                <a:effectLst/>
                <a:highlight>
                  <a:srgbClr val="FFFFFF"/>
                </a:highlight>
              </a:rPr>
              <a:t>Experience – Observing you label emails as spam or not spam </a:t>
            </a:r>
          </a:p>
        </p:txBody>
      </p:sp>
    </p:spTree>
    <p:extLst>
      <p:ext uri="{BB962C8B-B14F-4D97-AF65-F5344CB8AC3E}">
        <p14:creationId xmlns:p14="http://schemas.microsoft.com/office/powerpoint/2010/main" val="2808639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EC9A6C-BDA8-D6E8-3430-4816CC35ABB6}"/>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Well Defined Learning Problems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8" name="TextBox 7">
            <a:extLst>
              <a:ext uri="{FF2B5EF4-FFF2-40B4-BE49-F238E27FC236}">
                <a16:creationId xmlns:a16="http://schemas.microsoft.com/office/drawing/2014/main" id="{7635A094-2E36-8957-88C6-3B48DA959CBB}"/>
              </a:ext>
            </a:extLst>
          </p:cNvPr>
          <p:cNvSpPr txBox="1"/>
          <p:nvPr/>
        </p:nvSpPr>
        <p:spPr>
          <a:xfrm>
            <a:off x="284206" y="799557"/>
            <a:ext cx="8711514" cy="5847755"/>
          </a:xfrm>
          <a:prstGeom prst="rect">
            <a:avLst/>
          </a:prstGeom>
          <a:noFill/>
        </p:spPr>
        <p:txBody>
          <a:bodyPr wrap="square">
            <a:spAutoFit/>
          </a:bodyPr>
          <a:lstStyle/>
          <a:p>
            <a:pPr algn="l" fontAlgn="base"/>
            <a:r>
              <a:rPr lang="en-IN" sz="2200" b="1" i="0" dirty="0">
                <a:solidFill>
                  <a:srgbClr val="273239"/>
                </a:solidFill>
                <a:effectLst/>
                <a:highlight>
                  <a:srgbClr val="FFFFFF"/>
                </a:highlight>
              </a:rPr>
              <a:t>2. A checkers learning problem</a:t>
            </a:r>
            <a:endParaRPr lang="en-IN" sz="2200" b="0" i="0" dirty="0">
              <a:solidFill>
                <a:srgbClr val="273239"/>
              </a:solidFill>
              <a:effectLst/>
              <a:highlight>
                <a:srgbClr val="FFFFFF"/>
              </a:highlight>
            </a:endParaRPr>
          </a:p>
          <a:p>
            <a:pPr algn="l" fontAlgn="base">
              <a:buFont typeface="Arial" panose="020B0604020202020204" pitchFamily="34" charset="0"/>
              <a:buChar char="•"/>
            </a:pPr>
            <a:r>
              <a:rPr lang="en-IN" sz="2200" b="0" i="0" dirty="0">
                <a:solidFill>
                  <a:srgbClr val="273239"/>
                </a:solidFill>
                <a:effectLst/>
                <a:highlight>
                  <a:srgbClr val="FFFFFF"/>
                </a:highlight>
              </a:rPr>
              <a:t>Task – Playing checkers game </a:t>
            </a:r>
          </a:p>
          <a:p>
            <a:pPr algn="l" fontAlgn="base">
              <a:buFont typeface="Arial" panose="020B0604020202020204" pitchFamily="34" charset="0"/>
              <a:buChar char="•"/>
            </a:pPr>
            <a:r>
              <a:rPr lang="en-IN" sz="2200" b="0" i="0" dirty="0">
                <a:solidFill>
                  <a:srgbClr val="273239"/>
                </a:solidFill>
                <a:effectLst/>
                <a:highlight>
                  <a:srgbClr val="FFFFFF"/>
                </a:highlight>
              </a:rPr>
              <a:t>Performance Measure – percent of games won against opposer</a:t>
            </a:r>
          </a:p>
          <a:p>
            <a:pPr algn="l" fontAlgn="base">
              <a:buFont typeface="Arial" panose="020B0604020202020204" pitchFamily="34" charset="0"/>
              <a:buChar char="•"/>
            </a:pPr>
            <a:r>
              <a:rPr lang="en-IN" sz="2200" b="0" i="0" dirty="0">
                <a:solidFill>
                  <a:srgbClr val="273239"/>
                </a:solidFill>
                <a:effectLst/>
                <a:highlight>
                  <a:srgbClr val="FFFFFF"/>
                </a:highlight>
              </a:rPr>
              <a:t>Experience</a:t>
            </a:r>
            <a:r>
              <a:rPr lang="en-IN" sz="2200" b="1" i="0" dirty="0">
                <a:solidFill>
                  <a:srgbClr val="273239"/>
                </a:solidFill>
                <a:effectLst/>
                <a:highlight>
                  <a:srgbClr val="FFFFFF"/>
                </a:highlight>
              </a:rPr>
              <a:t> –</a:t>
            </a:r>
            <a:r>
              <a:rPr lang="en-IN" sz="2200" b="0" i="0" dirty="0">
                <a:solidFill>
                  <a:srgbClr val="273239"/>
                </a:solidFill>
                <a:effectLst/>
                <a:highlight>
                  <a:srgbClr val="FFFFFF"/>
                </a:highlight>
              </a:rPr>
              <a:t> playing implementation games against itself</a:t>
            </a:r>
          </a:p>
          <a:p>
            <a:pPr algn="l" fontAlgn="base"/>
            <a:r>
              <a:rPr lang="en-IN" sz="2200" b="1" i="0" dirty="0">
                <a:solidFill>
                  <a:srgbClr val="273239"/>
                </a:solidFill>
                <a:effectLst/>
                <a:highlight>
                  <a:srgbClr val="FFFFFF"/>
                </a:highlight>
              </a:rPr>
              <a:t>3. Handwriting Recognition Problem </a:t>
            </a:r>
            <a:endParaRPr lang="en-IN" sz="2200" b="0" i="0" dirty="0">
              <a:solidFill>
                <a:srgbClr val="273239"/>
              </a:solidFill>
              <a:effectLst/>
              <a:highlight>
                <a:srgbClr val="FFFFFF"/>
              </a:highlight>
            </a:endParaRPr>
          </a:p>
          <a:p>
            <a:pPr algn="l" fontAlgn="base">
              <a:buFont typeface="Arial" panose="020B0604020202020204" pitchFamily="34" charset="0"/>
              <a:buChar char="•"/>
            </a:pPr>
            <a:r>
              <a:rPr lang="en-IN" sz="2200" b="0" i="0" dirty="0">
                <a:solidFill>
                  <a:srgbClr val="273239"/>
                </a:solidFill>
                <a:effectLst/>
                <a:highlight>
                  <a:srgbClr val="FFFFFF"/>
                </a:highlight>
              </a:rPr>
              <a:t>Task – Acknowledging handwritten words within portrayal </a:t>
            </a:r>
          </a:p>
          <a:p>
            <a:pPr algn="l" fontAlgn="base">
              <a:buFont typeface="Arial" panose="020B0604020202020204" pitchFamily="34" charset="0"/>
              <a:buChar char="•"/>
            </a:pPr>
            <a:r>
              <a:rPr lang="en-IN" sz="2200" b="0" i="0" dirty="0">
                <a:solidFill>
                  <a:srgbClr val="273239"/>
                </a:solidFill>
                <a:effectLst/>
                <a:highlight>
                  <a:srgbClr val="FFFFFF"/>
                </a:highlight>
              </a:rPr>
              <a:t>Performance Measure – percent of words accurately classified</a:t>
            </a:r>
          </a:p>
          <a:p>
            <a:pPr algn="l" fontAlgn="base">
              <a:buFont typeface="Arial" panose="020B0604020202020204" pitchFamily="34" charset="0"/>
              <a:buChar char="•"/>
            </a:pPr>
            <a:r>
              <a:rPr lang="en-IN" sz="2200" b="0" i="0" dirty="0">
                <a:solidFill>
                  <a:srgbClr val="273239"/>
                </a:solidFill>
                <a:effectLst/>
                <a:highlight>
                  <a:srgbClr val="FFFFFF"/>
                </a:highlight>
              </a:rPr>
              <a:t>Experience – a directory of handwritten words with given classifications</a:t>
            </a:r>
          </a:p>
          <a:p>
            <a:pPr fontAlgn="base"/>
            <a:r>
              <a:rPr lang="en-IN" sz="2200" b="1" i="0" dirty="0">
                <a:solidFill>
                  <a:srgbClr val="273239"/>
                </a:solidFill>
                <a:effectLst/>
                <a:highlight>
                  <a:srgbClr val="FFFFFF"/>
                </a:highlight>
              </a:rPr>
              <a:t>4. </a:t>
            </a:r>
            <a:r>
              <a:rPr lang="en-IN" sz="2200" b="1" dirty="0">
                <a:solidFill>
                  <a:srgbClr val="273239"/>
                </a:solidFill>
                <a:highlight>
                  <a:srgbClr val="FFFFFF"/>
                </a:highlight>
              </a:rPr>
              <a:t>A Robot Driving Problem </a:t>
            </a:r>
          </a:p>
          <a:p>
            <a:pPr fontAlgn="base">
              <a:buFont typeface="Arial" panose="020B0604020202020204" pitchFamily="34" charset="0"/>
              <a:buChar char="•"/>
            </a:pPr>
            <a:r>
              <a:rPr lang="en-IN" sz="2200" dirty="0">
                <a:solidFill>
                  <a:srgbClr val="273239"/>
                </a:solidFill>
                <a:highlight>
                  <a:srgbClr val="FFFFFF"/>
                </a:highlight>
              </a:rPr>
              <a:t>Task – driving on public four-lane highways using sight scanners</a:t>
            </a:r>
          </a:p>
          <a:p>
            <a:pPr fontAlgn="base">
              <a:buFont typeface="Arial" panose="020B0604020202020204" pitchFamily="34" charset="0"/>
              <a:buChar char="•"/>
            </a:pPr>
            <a:r>
              <a:rPr lang="en-IN" sz="2200" dirty="0">
                <a:solidFill>
                  <a:srgbClr val="273239"/>
                </a:solidFill>
                <a:highlight>
                  <a:srgbClr val="FFFFFF"/>
                </a:highlight>
              </a:rPr>
              <a:t>Performance Measure – average distance progressed before a fallacy</a:t>
            </a:r>
          </a:p>
          <a:p>
            <a:pPr fontAlgn="base">
              <a:buFont typeface="Arial" panose="020B0604020202020204" pitchFamily="34" charset="0"/>
              <a:buChar char="•"/>
            </a:pPr>
            <a:r>
              <a:rPr lang="en-IN" sz="2200" dirty="0">
                <a:solidFill>
                  <a:srgbClr val="273239"/>
                </a:solidFill>
                <a:highlight>
                  <a:srgbClr val="FFFFFF"/>
                </a:highlight>
              </a:rPr>
              <a:t>Experience – order of images and steering instructions noted down while observing a human driver</a:t>
            </a:r>
          </a:p>
          <a:p>
            <a:pPr algn="l" fontAlgn="base"/>
            <a:r>
              <a:rPr lang="en-IN" sz="2200" b="1" i="0" dirty="0">
                <a:solidFill>
                  <a:srgbClr val="273239"/>
                </a:solidFill>
                <a:effectLst/>
                <a:highlight>
                  <a:srgbClr val="FFFFFF"/>
                </a:highlight>
              </a:rPr>
              <a:t>5. Fruit Prediction Problem</a:t>
            </a:r>
            <a:endParaRPr lang="en-IN" sz="2200" b="0" i="0" dirty="0">
              <a:solidFill>
                <a:srgbClr val="273239"/>
              </a:solidFill>
              <a:effectLst/>
              <a:highlight>
                <a:srgbClr val="FFFFFF"/>
              </a:highlight>
            </a:endParaRPr>
          </a:p>
          <a:p>
            <a:pPr algn="l" fontAlgn="base">
              <a:buFont typeface="Arial" panose="020B0604020202020204" pitchFamily="34" charset="0"/>
              <a:buChar char="•"/>
            </a:pPr>
            <a:r>
              <a:rPr lang="en-IN" sz="2200" b="0" i="0" dirty="0">
                <a:solidFill>
                  <a:srgbClr val="273239"/>
                </a:solidFill>
                <a:effectLst/>
                <a:highlight>
                  <a:srgbClr val="FFFFFF"/>
                </a:highlight>
              </a:rPr>
              <a:t>Task – forecasting different fruits for recognition</a:t>
            </a:r>
          </a:p>
          <a:p>
            <a:pPr algn="l" fontAlgn="base">
              <a:buFont typeface="Arial" panose="020B0604020202020204" pitchFamily="34" charset="0"/>
              <a:buChar char="•"/>
            </a:pPr>
            <a:r>
              <a:rPr lang="en-IN" sz="2200" b="0" i="0" dirty="0">
                <a:solidFill>
                  <a:srgbClr val="273239"/>
                </a:solidFill>
                <a:effectLst/>
                <a:highlight>
                  <a:srgbClr val="FFFFFF"/>
                </a:highlight>
              </a:rPr>
              <a:t>Performance Measure – able to predict maximum variety of fruits</a:t>
            </a:r>
          </a:p>
          <a:p>
            <a:pPr algn="l" fontAlgn="base">
              <a:buFont typeface="Arial" panose="020B0604020202020204" pitchFamily="34" charset="0"/>
              <a:buChar char="•"/>
            </a:pPr>
            <a:r>
              <a:rPr lang="en-IN" sz="2200" b="0" i="0" dirty="0">
                <a:solidFill>
                  <a:srgbClr val="273239"/>
                </a:solidFill>
                <a:effectLst/>
                <a:highlight>
                  <a:srgbClr val="FFFFFF"/>
                </a:highlight>
              </a:rPr>
              <a:t>Experience – training machine with the largest datasets of fruits images</a:t>
            </a:r>
          </a:p>
        </p:txBody>
      </p:sp>
    </p:spTree>
    <p:extLst>
      <p:ext uri="{BB962C8B-B14F-4D97-AF65-F5344CB8AC3E}">
        <p14:creationId xmlns:p14="http://schemas.microsoft.com/office/powerpoint/2010/main" val="2380190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204-FFB3-3773-1D11-E86E78B0EE5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Designing a Learning System</a:t>
            </a:r>
          </a:p>
        </p:txBody>
      </p:sp>
      <p:sp>
        <p:nvSpPr>
          <p:cNvPr id="5" name="TextBox 4">
            <a:extLst>
              <a:ext uri="{FF2B5EF4-FFF2-40B4-BE49-F238E27FC236}">
                <a16:creationId xmlns:a16="http://schemas.microsoft.com/office/drawing/2014/main" id="{C77599E0-B929-4C4F-005A-17150F986D21}"/>
              </a:ext>
            </a:extLst>
          </p:cNvPr>
          <p:cNvSpPr txBox="1"/>
          <p:nvPr/>
        </p:nvSpPr>
        <p:spPr>
          <a:xfrm>
            <a:off x="556054" y="2834495"/>
            <a:ext cx="8167816" cy="3693319"/>
          </a:xfrm>
          <a:prstGeom prst="rect">
            <a:avLst/>
          </a:prstGeom>
          <a:noFill/>
        </p:spPr>
        <p:txBody>
          <a:bodyPr wrap="square">
            <a:spAutoFit/>
          </a:bodyPr>
          <a:lstStyle/>
          <a:p>
            <a:pPr algn="l" fontAlgn="base"/>
            <a:r>
              <a:rPr lang="en-IN" b="1" i="0" dirty="0">
                <a:solidFill>
                  <a:srgbClr val="273239"/>
                </a:solidFill>
                <a:effectLst/>
                <a:highlight>
                  <a:srgbClr val="FFFFFF"/>
                </a:highlight>
                <a:latin typeface="Nunito" pitchFamily="2" charset="77"/>
              </a:rPr>
              <a:t>Designing a Learning System in Machine Learning :</a:t>
            </a:r>
          </a:p>
          <a:p>
            <a:pPr algn="l" fontAlgn="base"/>
            <a:endParaRPr lang="en-IN" b="0" i="0" dirty="0">
              <a:solidFill>
                <a:srgbClr val="273239"/>
              </a:solidFill>
              <a:effectLst/>
              <a:highlight>
                <a:srgbClr val="FFFFFF"/>
              </a:highlight>
              <a:latin typeface="Nunito" pitchFamily="2" charset="77"/>
            </a:endParaRPr>
          </a:p>
          <a:p>
            <a:pPr marL="285750" indent="-285750" algn="l" fontAlgn="base">
              <a:buFont typeface="Arial" panose="020B0604020202020204" pitchFamily="34" charset="0"/>
              <a:buChar char="•"/>
            </a:pPr>
            <a:r>
              <a:rPr lang="en-IN" sz="2200" b="0" i="0" dirty="0">
                <a:solidFill>
                  <a:srgbClr val="273239"/>
                </a:solidFill>
                <a:effectLst/>
                <a:highlight>
                  <a:srgbClr val="FFFFFF"/>
                </a:highlight>
              </a:rPr>
              <a:t>According to Tom Mitchell, “A computer program is said to be learning from experience (E), with respect to some task (T). </a:t>
            </a:r>
          </a:p>
          <a:p>
            <a:pPr marL="285750" indent="-285750" algn="l" fontAlgn="base">
              <a:buFont typeface="Arial" panose="020B0604020202020204" pitchFamily="34" charset="0"/>
              <a:buChar char="•"/>
            </a:pPr>
            <a:r>
              <a:rPr lang="en-IN" sz="2200" b="0" i="0" dirty="0">
                <a:solidFill>
                  <a:srgbClr val="273239"/>
                </a:solidFill>
                <a:effectLst/>
                <a:highlight>
                  <a:srgbClr val="FFFFFF"/>
                </a:highlight>
              </a:rPr>
              <a:t>Thus, the performance measure (P) is the performance at task T, which is measured by P, and it improves with experience E.”</a:t>
            </a:r>
            <a:endParaRPr lang="en-IN" sz="2200" dirty="0">
              <a:solidFill>
                <a:srgbClr val="273239"/>
              </a:solidFill>
              <a:highlight>
                <a:srgbClr val="FFFFFF"/>
              </a:highlight>
            </a:endParaRPr>
          </a:p>
          <a:p>
            <a:pPr algn="l" fontAlgn="base"/>
            <a:r>
              <a:rPr lang="en-IN" sz="2200" b="1" i="0" dirty="0">
                <a:solidFill>
                  <a:srgbClr val="273239"/>
                </a:solidFill>
                <a:effectLst/>
                <a:highlight>
                  <a:srgbClr val="FFFFFF"/>
                </a:highlight>
              </a:rPr>
              <a:t>Example: </a:t>
            </a:r>
            <a:r>
              <a:rPr lang="en-IN" sz="2200" b="0" i="0" dirty="0">
                <a:solidFill>
                  <a:srgbClr val="273239"/>
                </a:solidFill>
                <a:effectLst/>
                <a:highlight>
                  <a:srgbClr val="FFFFFF"/>
                </a:highlight>
              </a:rPr>
              <a:t>In Spam E-Mail detection,</a:t>
            </a:r>
          </a:p>
          <a:p>
            <a:pPr lvl="1" fontAlgn="base">
              <a:buFont typeface="Arial" panose="020B0604020202020204" pitchFamily="34" charset="0"/>
              <a:buChar char="•"/>
            </a:pPr>
            <a:r>
              <a:rPr lang="en-IN" sz="2200" b="1" i="0" dirty="0">
                <a:solidFill>
                  <a:srgbClr val="273239"/>
                </a:solidFill>
                <a:effectLst/>
                <a:highlight>
                  <a:srgbClr val="FFFFFF"/>
                </a:highlight>
              </a:rPr>
              <a:t>Task, T:</a:t>
            </a:r>
            <a:r>
              <a:rPr lang="en-IN" sz="2200" b="0" i="0" dirty="0">
                <a:solidFill>
                  <a:srgbClr val="273239"/>
                </a:solidFill>
                <a:effectLst/>
                <a:highlight>
                  <a:srgbClr val="FFFFFF"/>
                </a:highlight>
              </a:rPr>
              <a:t> To classify mails into Spam or Not Spam.</a:t>
            </a:r>
          </a:p>
          <a:p>
            <a:pPr lvl="1" fontAlgn="base">
              <a:buFont typeface="Arial" panose="020B0604020202020204" pitchFamily="34" charset="0"/>
              <a:buChar char="•"/>
            </a:pPr>
            <a:r>
              <a:rPr lang="en-IN" sz="2200" b="1" i="0" dirty="0">
                <a:solidFill>
                  <a:srgbClr val="273239"/>
                </a:solidFill>
                <a:effectLst/>
                <a:highlight>
                  <a:srgbClr val="FFFFFF"/>
                </a:highlight>
              </a:rPr>
              <a:t>Performance measure, P:</a:t>
            </a:r>
            <a:r>
              <a:rPr lang="en-IN" sz="2200" b="0" i="0" dirty="0">
                <a:solidFill>
                  <a:srgbClr val="273239"/>
                </a:solidFill>
                <a:effectLst/>
                <a:highlight>
                  <a:srgbClr val="FFFFFF"/>
                </a:highlight>
              </a:rPr>
              <a:t> Total percent of mails being correctly classified as being “Spam” or “Not Spam”.</a:t>
            </a:r>
          </a:p>
          <a:p>
            <a:pPr lvl="1" fontAlgn="base">
              <a:buFont typeface="Arial" panose="020B0604020202020204" pitchFamily="34" charset="0"/>
              <a:buChar char="•"/>
            </a:pPr>
            <a:r>
              <a:rPr lang="en-IN" sz="2200" b="1" i="0" dirty="0">
                <a:solidFill>
                  <a:srgbClr val="273239"/>
                </a:solidFill>
                <a:effectLst/>
                <a:highlight>
                  <a:srgbClr val="FFFFFF"/>
                </a:highlight>
              </a:rPr>
              <a:t>Experience, E:</a:t>
            </a:r>
            <a:r>
              <a:rPr lang="en-IN" sz="2200" b="0" i="0" dirty="0">
                <a:solidFill>
                  <a:srgbClr val="273239"/>
                </a:solidFill>
                <a:effectLst/>
                <a:highlight>
                  <a:srgbClr val="FFFFFF"/>
                </a:highlight>
              </a:rPr>
              <a:t> Set of Mails with label “Spam”</a:t>
            </a:r>
          </a:p>
        </p:txBody>
      </p:sp>
      <p:pic>
        <p:nvPicPr>
          <p:cNvPr id="12290" name="Picture 2" descr="Lightbox">
            <a:extLst>
              <a:ext uri="{FF2B5EF4-FFF2-40B4-BE49-F238E27FC236}">
                <a16:creationId xmlns:a16="http://schemas.microsoft.com/office/drawing/2014/main" id="{FB50236F-457A-BA56-6759-64D099FC2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 y="1045173"/>
            <a:ext cx="7154562" cy="168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1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204-FFB3-3773-1D11-E86E78B0EE5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Designing a Learning System</a:t>
            </a:r>
          </a:p>
        </p:txBody>
      </p:sp>
      <p:sp>
        <p:nvSpPr>
          <p:cNvPr id="5" name="TextBox 4">
            <a:extLst>
              <a:ext uri="{FF2B5EF4-FFF2-40B4-BE49-F238E27FC236}">
                <a16:creationId xmlns:a16="http://schemas.microsoft.com/office/drawing/2014/main" id="{C77599E0-B929-4C4F-005A-17150F986D21}"/>
              </a:ext>
            </a:extLst>
          </p:cNvPr>
          <p:cNvSpPr txBox="1"/>
          <p:nvPr/>
        </p:nvSpPr>
        <p:spPr>
          <a:xfrm>
            <a:off x="556054" y="1030407"/>
            <a:ext cx="8167816" cy="769441"/>
          </a:xfrm>
          <a:prstGeom prst="rect">
            <a:avLst/>
          </a:prstGeom>
          <a:noFill/>
        </p:spPr>
        <p:txBody>
          <a:bodyPr wrap="square">
            <a:spAutoFit/>
          </a:bodyPr>
          <a:lstStyle/>
          <a:p>
            <a:pPr algn="l" fontAlgn="base"/>
            <a:r>
              <a:rPr lang="en-IN" sz="2200" b="1" i="0" dirty="0">
                <a:solidFill>
                  <a:srgbClr val="273239"/>
                </a:solidFill>
                <a:effectLst/>
                <a:highlight>
                  <a:srgbClr val="FFFFFF"/>
                </a:highlight>
              </a:rPr>
              <a:t>Steps for Designing Learning System are:</a:t>
            </a:r>
          </a:p>
          <a:p>
            <a:pPr algn="l" fontAlgn="base"/>
            <a:endParaRPr lang="en-IN" sz="2200" b="0" i="0" dirty="0">
              <a:solidFill>
                <a:srgbClr val="273239"/>
              </a:solidFill>
              <a:effectLst/>
              <a:highlight>
                <a:srgbClr val="FFFFFF"/>
              </a:highlight>
            </a:endParaRPr>
          </a:p>
        </p:txBody>
      </p:sp>
      <p:pic>
        <p:nvPicPr>
          <p:cNvPr id="14340" name="Picture 4">
            <a:extLst>
              <a:ext uri="{FF2B5EF4-FFF2-40B4-BE49-F238E27FC236}">
                <a16:creationId xmlns:a16="http://schemas.microsoft.com/office/drawing/2014/main" id="{BD2C3859-2AAF-526D-A764-A0FD9ED2E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671079"/>
            <a:ext cx="8331200" cy="489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2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204-FFB3-3773-1D11-E86E78B0EE5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Designing a Learning System</a:t>
            </a:r>
          </a:p>
        </p:txBody>
      </p:sp>
      <p:sp>
        <p:nvSpPr>
          <p:cNvPr id="5" name="TextBox 4">
            <a:extLst>
              <a:ext uri="{FF2B5EF4-FFF2-40B4-BE49-F238E27FC236}">
                <a16:creationId xmlns:a16="http://schemas.microsoft.com/office/drawing/2014/main" id="{C77599E0-B929-4C4F-005A-17150F986D21}"/>
              </a:ext>
            </a:extLst>
          </p:cNvPr>
          <p:cNvSpPr txBox="1"/>
          <p:nvPr/>
        </p:nvSpPr>
        <p:spPr>
          <a:xfrm>
            <a:off x="556054" y="1030407"/>
            <a:ext cx="8167816" cy="4832092"/>
          </a:xfrm>
          <a:prstGeom prst="rect">
            <a:avLst/>
          </a:prstGeom>
          <a:noFill/>
        </p:spPr>
        <p:txBody>
          <a:bodyPr wrap="square">
            <a:spAutoFit/>
          </a:bodyPr>
          <a:lstStyle/>
          <a:p>
            <a:pPr algn="l" fontAlgn="base"/>
            <a:r>
              <a:rPr lang="en-IN" sz="2200" b="1" i="0" dirty="0">
                <a:solidFill>
                  <a:srgbClr val="273239"/>
                </a:solidFill>
                <a:effectLst/>
                <a:highlight>
                  <a:srgbClr val="FFFFFF"/>
                </a:highlight>
              </a:rPr>
              <a:t>Step 1) Choosing the Training Experience: </a:t>
            </a:r>
            <a:r>
              <a:rPr lang="en-IN" sz="2200" b="0" i="0" dirty="0">
                <a:solidFill>
                  <a:srgbClr val="273239"/>
                </a:solidFill>
                <a:effectLst/>
                <a:highlight>
                  <a:srgbClr val="FFFFFF"/>
                </a:highlight>
              </a:rPr>
              <a:t>The very important and first task is to choose the training data or training experience which will be fed to the Machine Learning Algorithm. It is important to note that the data or experience that we fed to the algorithm must have a significant impact on the Success or Failure of the Model. So Training data or experience should be chosen wisely.</a:t>
            </a:r>
          </a:p>
          <a:p>
            <a:pPr algn="l" fontAlgn="base"/>
            <a:endParaRPr lang="en-IN" sz="2200" dirty="0">
              <a:solidFill>
                <a:srgbClr val="273239"/>
              </a:solidFill>
              <a:highlight>
                <a:srgbClr val="FFFFFF"/>
              </a:highlight>
            </a:endParaRPr>
          </a:p>
          <a:p>
            <a:pPr algn="l" fontAlgn="base"/>
            <a:r>
              <a:rPr lang="en-IN" sz="2200" b="1" i="0" dirty="0">
                <a:solidFill>
                  <a:srgbClr val="273239"/>
                </a:solidFill>
                <a:effectLst/>
                <a:highlight>
                  <a:srgbClr val="FFFFFF"/>
                </a:highlight>
              </a:rPr>
              <a:t>Step 2- Choosing target function: </a:t>
            </a:r>
            <a:r>
              <a:rPr lang="en-IN" sz="2200" b="0" i="0" dirty="0">
                <a:solidFill>
                  <a:srgbClr val="273239"/>
                </a:solidFill>
                <a:effectLst/>
                <a:highlight>
                  <a:srgbClr val="FFFFFF"/>
                </a:highlight>
              </a:rPr>
              <a:t>The next important step is choosing the target function. It means according to the knowledge fed to the algorithm the machine learning will choose </a:t>
            </a:r>
            <a:r>
              <a:rPr lang="en-IN" sz="2200" b="0" i="0" dirty="0" err="1">
                <a:solidFill>
                  <a:srgbClr val="273239"/>
                </a:solidFill>
                <a:effectLst/>
                <a:highlight>
                  <a:srgbClr val="FFFFFF"/>
                </a:highlight>
              </a:rPr>
              <a:t>NextMove</a:t>
            </a:r>
            <a:r>
              <a:rPr lang="en-IN" sz="2200" b="0" i="0" dirty="0">
                <a:solidFill>
                  <a:srgbClr val="273239"/>
                </a:solidFill>
                <a:effectLst/>
                <a:highlight>
                  <a:srgbClr val="FFFFFF"/>
                </a:highlight>
              </a:rPr>
              <a:t> function which will describe what type of legal moves should be taken.  For example : While playing chess with the opponent, when opponent will play then the machine learning algorithm will decide what be the number of possible legal moves taken in order to get success.</a:t>
            </a:r>
          </a:p>
        </p:txBody>
      </p:sp>
    </p:spTree>
    <p:extLst>
      <p:ext uri="{BB962C8B-B14F-4D97-AF65-F5344CB8AC3E}">
        <p14:creationId xmlns:p14="http://schemas.microsoft.com/office/powerpoint/2010/main" val="2497890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204-FFB3-3773-1D11-E86E78B0EE5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Designing a Learning System</a:t>
            </a:r>
          </a:p>
        </p:txBody>
      </p:sp>
      <p:sp>
        <p:nvSpPr>
          <p:cNvPr id="5" name="TextBox 4">
            <a:extLst>
              <a:ext uri="{FF2B5EF4-FFF2-40B4-BE49-F238E27FC236}">
                <a16:creationId xmlns:a16="http://schemas.microsoft.com/office/drawing/2014/main" id="{C77599E0-B929-4C4F-005A-17150F986D21}"/>
              </a:ext>
            </a:extLst>
          </p:cNvPr>
          <p:cNvSpPr txBox="1"/>
          <p:nvPr/>
        </p:nvSpPr>
        <p:spPr>
          <a:xfrm>
            <a:off x="556053" y="807983"/>
            <a:ext cx="8316097" cy="5847755"/>
          </a:xfrm>
          <a:prstGeom prst="rect">
            <a:avLst/>
          </a:prstGeom>
          <a:noFill/>
        </p:spPr>
        <p:txBody>
          <a:bodyPr wrap="square">
            <a:spAutoFit/>
          </a:bodyPr>
          <a:lstStyle/>
          <a:p>
            <a:pPr algn="l" fontAlgn="base"/>
            <a:r>
              <a:rPr lang="en-IN" sz="2200" b="1" i="0" dirty="0">
                <a:solidFill>
                  <a:srgbClr val="273239"/>
                </a:solidFill>
                <a:effectLst/>
                <a:highlight>
                  <a:srgbClr val="FFFFFF"/>
                </a:highlight>
              </a:rPr>
              <a:t>Step 3- Choosing Representation for Target function: </a:t>
            </a:r>
            <a:r>
              <a:rPr lang="en-IN" sz="2200" b="0" i="0" dirty="0">
                <a:solidFill>
                  <a:srgbClr val="273239"/>
                </a:solidFill>
                <a:effectLst/>
                <a:highlight>
                  <a:srgbClr val="FFFFFF"/>
                </a:highlight>
              </a:rPr>
              <a:t>When the machine algorithm will know all the possible legal moves the next step is to choose the optimized move using any representation i.e. using linear Equations, Hierarchical Graph Representation, Tabular form etc. The </a:t>
            </a:r>
            <a:r>
              <a:rPr lang="en-IN" sz="2200" b="0" i="0" dirty="0" err="1">
                <a:solidFill>
                  <a:srgbClr val="273239"/>
                </a:solidFill>
                <a:effectLst/>
                <a:highlight>
                  <a:srgbClr val="FFFFFF"/>
                </a:highlight>
              </a:rPr>
              <a:t>NextMove</a:t>
            </a:r>
            <a:r>
              <a:rPr lang="en-IN" sz="2200" b="0" i="0" dirty="0">
                <a:solidFill>
                  <a:srgbClr val="273239"/>
                </a:solidFill>
                <a:effectLst/>
                <a:highlight>
                  <a:srgbClr val="FFFFFF"/>
                </a:highlight>
              </a:rPr>
              <a:t> function will move the Target move like out of these move which will provide more success rate. For Example : while playing chess machine have 4 possible moves, so the machine will choose that optimized move which will provide success to it.</a:t>
            </a:r>
          </a:p>
          <a:p>
            <a:pPr algn="l" fontAlgn="base"/>
            <a:r>
              <a:rPr lang="en-IN" sz="2200" b="1" i="0" dirty="0">
                <a:solidFill>
                  <a:srgbClr val="273239"/>
                </a:solidFill>
                <a:effectLst/>
                <a:highlight>
                  <a:srgbClr val="FFFFFF"/>
                </a:highlight>
              </a:rPr>
              <a:t>Step 4- Choosing Function Approximation Algorithm: </a:t>
            </a:r>
            <a:r>
              <a:rPr lang="en-IN" sz="2200" b="0" i="0" dirty="0">
                <a:solidFill>
                  <a:srgbClr val="273239"/>
                </a:solidFill>
                <a:effectLst/>
                <a:highlight>
                  <a:srgbClr val="FFFFFF"/>
                </a:highlight>
              </a:rPr>
              <a:t>An optimized move cannot be chosen just with the training data. The training data had to go through with set of example and through these examples the training data will approximates which steps are chosen and after that machine will provide feedback on it. For Example : When a training data of Playing chess is fed  to algorithm so at that time it is not machine algorithm will fail or get success and again from that failure or success it will measure while next move what step should be chosen and what is its success rate.</a:t>
            </a:r>
          </a:p>
        </p:txBody>
      </p:sp>
    </p:spTree>
    <p:extLst>
      <p:ext uri="{BB962C8B-B14F-4D97-AF65-F5344CB8AC3E}">
        <p14:creationId xmlns:p14="http://schemas.microsoft.com/office/powerpoint/2010/main" val="3201058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204-FFB3-3773-1D11-E86E78B0EE5A}"/>
              </a:ext>
            </a:extLst>
          </p:cNvPr>
          <p:cNvSpPr txBox="1">
            <a:spLocks/>
          </p:cNvSpPr>
          <p:nvPr/>
        </p:nvSpPr>
        <p:spPr>
          <a:xfrm>
            <a:off x="2046065" y="85275"/>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Designing a Learning System</a:t>
            </a:r>
          </a:p>
        </p:txBody>
      </p:sp>
      <p:sp>
        <p:nvSpPr>
          <p:cNvPr id="5" name="TextBox 4">
            <a:extLst>
              <a:ext uri="{FF2B5EF4-FFF2-40B4-BE49-F238E27FC236}">
                <a16:creationId xmlns:a16="http://schemas.microsoft.com/office/drawing/2014/main" id="{C77599E0-B929-4C4F-005A-17150F986D21}"/>
              </a:ext>
            </a:extLst>
          </p:cNvPr>
          <p:cNvSpPr txBox="1"/>
          <p:nvPr/>
        </p:nvSpPr>
        <p:spPr>
          <a:xfrm>
            <a:off x="568410" y="1351681"/>
            <a:ext cx="8316097" cy="2123658"/>
          </a:xfrm>
          <a:prstGeom prst="rect">
            <a:avLst/>
          </a:prstGeom>
          <a:noFill/>
        </p:spPr>
        <p:txBody>
          <a:bodyPr wrap="square">
            <a:spAutoFit/>
          </a:bodyPr>
          <a:lstStyle/>
          <a:p>
            <a:pPr algn="l" fontAlgn="base"/>
            <a:r>
              <a:rPr lang="en-IN" sz="2200" b="1" i="0" dirty="0">
                <a:solidFill>
                  <a:srgbClr val="273239"/>
                </a:solidFill>
                <a:effectLst/>
                <a:highlight>
                  <a:srgbClr val="FFFFFF"/>
                </a:highlight>
              </a:rPr>
              <a:t>Step 5- Final Design: </a:t>
            </a:r>
            <a:r>
              <a:rPr lang="en-IN" sz="2200" b="0" i="0" dirty="0">
                <a:solidFill>
                  <a:srgbClr val="273239"/>
                </a:solidFill>
                <a:effectLst/>
                <a:highlight>
                  <a:srgbClr val="FFFFFF"/>
                </a:highlight>
              </a:rPr>
              <a:t>The final design is created at last when system goes from number of examples  , failures and success , correct and incorrect decision and what will be the next step etc. Example: </a:t>
            </a:r>
            <a:r>
              <a:rPr lang="en-IN" sz="2200" b="0" i="0" dirty="0" err="1">
                <a:solidFill>
                  <a:srgbClr val="273239"/>
                </a:solidFill>
                <a:effectLst/>
                <a:highlight>
                  <a:srgbClr val="FFFFFF"/>
                </a:highlight>
              </a:rPr>
              <a:t>DeepBlue</a:t>
            </a:r>
            <a:r>
              <a:rPr lang="en-IN" sz="2200" b="0" i="0" dirty="0">
                <a:solidFill>
                  <a:srgbClr val="273239"/>
                </a:solidFill>
                <a:effectLst/>
                <a:highlight>
                  <a:srgbClr val="FFFFFF"/>
                </a:highlight>
              </a:rPr>
              <a:t> is an intelligent  computer which is ML-based won chess game against the chess expert Garry Kasparov, and it became the first computer which had beaten a human chess expert.</a:t>
            </a:r>
          </a:p>
        </p:txBody>
      </p:sp>
    </p:spTree>
    <p:extLst>
      <p:ext uri="{BB962C8B-B14F-4D97-AF65-F5344CB8AC3E}">
        <p14:creationId xmlns:p14="http://schemas.microsoft.com/office/powerpoint/2010/main" val="2864026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7" name="Title 1"/>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pic>
        <p:nvPicPr>
          <p:cNvPr id="3" name="Picture 2">
            <a:extLst>
              <a:ext uri="{FF2B5EF4-FFF2-40B4-BE49-F238E27FC236}">
                <a16:creationId xmlns:a16="http://schemas.microsoft.com/office/drawing/2014/main" id="{BE31DAD4-9164-4CB3-82A8-213949473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1185356"/>
            <a:ext cx="7296150" cy="4864100"/>
          </a:xfrm>
          <a:prstGeom prst="rect">
            <a:avLst/>
          </a:prstGeom>
        </p:spPr>
      </p:pic>
    </p:spTree>
    <p:extLst>
      <p:ext uri="{BB962C8B-B14F-4D97-AF65-F5344CB8AC3E}">
        <p14:creationId xmlns:p14="http://schemas.microsoft.com/office/powerpoint/2010/main" val="2243761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600202"/>
            <a:ext cx="8229600" cy="2860587"/>
          </a:xfrm>
        </p:spPr>
        <p:txBody>
          <a:bodyPr>
            <a:normAutofit/>
          </a:bodyPr>
          <a:lstStyle/>
          <a:p>
            <a:pPr algn="just">
              <a:lnSpc>
                <a:spcPct val="150000"/>
              </a:lnSpc>
            </a:pPr>
            <a:r>
              <a:rPr lang="en-US" sz="2200" dirty="0"/>
              <a:t>To introduce students to the basic concepts of Machine Learning.</a:t>
            </a:r>
          </a:p>
          <a:p>
            <a:pPr algn="just">
              <a:lnSpc>
                <a:spcPct val="150000"/>
              </a:lnSpc>
            </a:pPr>
            <a:r>
              <a:rPr lang="en-US" sz="2200" dirty="0"/>
              <a:t>To develop skills of implementing machine learning for solving practical problems.</a:t>
            </a:r>
          </a:p>
          <a:p>
            <a:pPr algn="just">
              <a:lnSpc>
                <a:spcPct val="150000"/>
              </a:lnSpc>
            </a:pPr>
            <a:r>
              <a:rPr lang="en-US" sz="2200" dirty="0"/>
              <a:t>To gain experience of doing independent study and research related to Machine Learning</a:t>
            </a:r>
          </a:p>
        </p:txBody>
      </p:sp>
      <p:sp>
        <p:nvSpPr>
          <p:cNvPr id="7" name="Title 1"/>
          <p:cNvSpPr txBox="1">
            <a:spLocks/>
          </p:cNvSpPr>
          <p:nvPr/>
        </p:nvSpPr>
        <p:spPr>
          <a:xfrm>
            <a:off x="2603473" y="39534"/>
            <a:ext cx="5308654"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uLnTx/>
                <a:uFillTx/>
                <a:latin typeface="+mn-lt"/>
                <a:ea typeface="+mn-ea"/>
                <a:cs typeface="+mn-cs"/>
              </a:rPr>
              <a:t> 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607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US" sz="1800" b="1" dirty="0"/>
              <a:t>The early history of Machine Learning (Pre-1940):</a:t>
            </a:r>
          </a:p>
          <a:p>
            <a:endParaRPr lang="en-US" sz="1800" b="1" dirty="0"/>
          </a:p>
          <a:p>
            <a:pPr>
              <a:buFont typeface="Arial" panose="020B0604020202020204" pitchFamily="34" charset="0"/>
              <a:buChar char="•"/>
            </a:pPr>
            <a:r>
              <a:rPr lang="en-US" sz="1800" b="1" dirty="0"/>
              <a:t>1834:</a:t>
            </a:r>
            <a:r>
              <a:rPr lang="en-US" sz="1800" dirty="0"/>
              <a:t> In 1834, Charles Babbage, the father of the computer, conceived a device that could be programmed with punch cards. However, the machine was never built, but all modern computers rely on its logical structure.</a:t>
            </a:r>
          </a:p>
          <a:p>
            <a:pPr>
              <a:buFont typeface="Arial" panose="020B0604020202020204" pitchFamily="34" charset="0"/>
              <a:buChar char="•"/>
            </a:pPr>
            <a:r>
              <a:rPr lang="en-US" sz="1800" b="1" dirty="0"/>
              <a:t>1936:</a:t>
            </a:r>
            <a:r>
              <a:rPr lang="en-US" sz="1800" dirty="0"/>
              <a:t> In 1936, Alan Turing gave a theory that how a machine can determine and execute a set of instructions.</a:t>
            </a:r>
          </a:p>
          <a:p>
            <a:r>
              <a:rPr lang="en-US" sz="1800" b="1" dirty="0"/>
              <a:t>The era of stored program computers:</a:t>
            </a:r>
          </a:p>
          <a:p>
            <a:pPr>
              <a:buFont typeface="Arial" panose="020B0604020202020204" pitchFamily="34" charset="0"/>
              <a:buChar char="•"/>
            </a:pPr>
            <a:r>
              <a:rPr lang="en-US" sz="1800" b="1" dirty="0"/>
              <a:t>1940:</a:t>
            </a:r>
            <a:r>
              <a:rPr lang="en-US" sz="1800" dirty="0"/>
              <a:t> In 1940, the first manually operated computer, "ENIAC" was invented, which was the first electronic general-purpose computer. After that stored program computer such as EDSAC in 1949 and EDVAC in 1951 were invented.</a:t>
            </a:r>
          </a:p>
          <a:p>
            <a:pPr>
              <a:buFont typeface="Arial" panose="020B0604020202020204" pitchFamily="34" charset="0"/>
              <a:buChar char="•"/>
            </a:pPr>
            <a:r>
              <a:rPr lang="en-US" sz="1800" b="1" dirty="0"/>
              <a:t>1943:</a:t>
            </a:r>
            <a:r>
              <a:rPr lang="en-US" sz="1800" dirty="0"/>
              <a:t> In 1943, a human neural network was modeled with an electrical circuit. In 1950, the scientists started applying their idea to work and analyzed how human neurons might work.</a:t>
            </a:r>
          </a:p>
          <a:p>
            <a:pPr marL="35560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47D9CC7B-8501-3960-380B-487C2FC121B0}"/>
              </a:ext>
            </a:extLst>
          </p:cNvPr>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spTree>
    <p:extLst>
      <p:ext uri="{BB962C8B-B14F-4D97-AF65-F5344CB8AC3E}">
        <p14:creationId xmlns:p14="http://schemas.microsoft.com/office/powerpoint/2010/main" val="3834723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14401"/>
            <a:ext cx="8229600" cy="4602163"/>
          </a:xfrm>
        </p:spPr>
        <p:txBody>
          <a:bodyPr>
            <a:noAutofit/>
          </a:bodyPr>
          <a:lstStyle/>
          <a:p>
            <a:r>
              <a:rPr lang="en-US" sz="2000" b="1" dirty="0"/>
              <a:t>Computer machinery and intelligence:</a:t>
            </a:r>
          </a:p>
          <a:p>
            <a:pPr>
              <a:buFont typeface="Arial" panose="020B0604020202020204" pitchFamily="34" charset="0"/>
              <a:buChar char="•"/>
            </a:pPr>
            <a:r>
              <a:rPr lang="en-US" sz="2000" b="1" dirty="0"/>
              <a:t>1950:</a:t>
            </a:r>
            <a:r>
              <a:rPr lang="en-US" sz="2000" dirty="0"/>
              <a:t> In 1950, Alan Turing published a seminal paper, "</a:t>
            </a:r>
            <a:r>
              <a:rPr lang="en-US" sz="2000" b="1" dirty="0"/>
              <a:t>Computer Machinery and Intelligence</a:t>
            </a:r>
            <a:r>
              <a:rPr lang="en-US" sz="2000" dirty="0"/>
              <a:t>," on the topic of artificial intelligence. </a:t>
            </a:r>
            <a:r>
              <a:rPr lang="en-US" sz="2000" b="1" dirty="0"/>
              <a:t>In his paper, he asked, "Can machines think?"</a:t>
            </a:r>
            <a:endParaRPr lang="en-US" sz="2000" dirty="0"/>
          </a:p>
          <a:p>
            <a:r>
              <a:rPr lang="en-US" sz="2000" b="1" dirty="0"/>
              <a:t>Machine intelligence in Games:</a:t>
            </a:r>
          </a:p>
          <a:p>
            <a:pPr>
              <a:buFont typeface="Arial" panose="020B0604020202020204" pitchFamily="34" charset="0"/>
              <a:buChar char="•"/>
            </a:pPr>
            <a:r>
              <a:rPr lang="en-US" sz="2000" b="1" dirty="0"/>
              <a:t>1952:</a:t>
            </a:r>
            <a:r>
              <a:rPr lang="en-US" sz="2000" dirty="0"/>
              <a:t> Arthur Samuel, who was the pioneer of machine learning, created a program that helped an IBM computer to play a checkers game. It performed better more it played.</a:t>
            </a:r>
          </a:p>
          <a:p>
            <a:pPr>
              <a:buFont typeface="Arial" panose="020B0604020202020204" pitchFamily="34" charset="0"/>
              <a:buChar char="•"/>
            </a:pPr>
            <a:r>
              <a:rPr lang="en-US" sz="2000" b="1" dirty="0"/>
              <a:t>1959:</a:t>
            </a:r>
            <a:r>
              <a:rPr lang="en-US" sz="2000" dirty="0"/>
              <a:t> In 1959, the term "Machine Learning" was first coined by </a:t>
            </a:r>
            <a:r>
              <a:rPr lang="en-US" sz="2000" b="1" dirty="0"/>
              <a:t>Arthur Samuel</a:t>
            </a:r>
            <a:r>
              <a:rPr lang="en-US" sz="2000" dirty="0"/>
              <a:t>.</a:t>
            </a:r>
          </a:p>
          <a:p>
            <a:r>
              <a:rPr lang="en-US" sz="2000" b="1" dirty="0"/>
              <a:t>The first "AI" winter:</a:t>
            </a:r>
          </a:p>
          <a:p>
            <a:pPr>
              <a:buFont typeface="Arial" panose="020B0604020202020204" pitchFamily="34" charset="0"/>
              <a:buChar char="•"/>
            </a:pPr>
            <a:r>
              <a:rPr lang="en-US" sz="2000" dirty="0"/>
              <a:t>The duration of 1974 to 1980 was the tough time for AI and ML researchers, and this duration was called as </a:t>
            </a:r>
            <a:r>
              <a:rPr lang="en-US" sz="2000" b="1" dirty="0"/>
              <a:t>AI winter</a:t>
            </a:r>
            <a:r>
              <a:rPr lang="en-US" sz="2000" dirty="0"/>
              <a:t>.</a:t>
            </a:r>
          </a:p>
          <a:p>
            <a:pPr>
              <a:buFont typeface="Arial" panose="020B0604020202020204" pitchFamily="34" charset="0"/>
              <a:buChar char="•"/>
            </a:pPr>
            <a:r>
              <a:rPr lang="en-US" sz="2000" dirty="0"/>
              <a:t>In this duration, failure of machine translation occurred, and people had reduced their interest from AI, which led to reduced funding by the government to the researches.</a:t>
            </a:r>
          </a:p>
          <a:p>
            <a:pPr marL="355600">
              <a:lnSpc>
                <a:spcPct val="150000"/>
              </a:lnSpc>
              <a:spcBef>
                <a:spcPts val="95"/>
              </a:spcBef>
              <a:buClr>
                <a:schemeClr val="tx1"/>
              </a:buClr>
              <a:buSzPct val="93181"/>
              <a:tabLst>
                <a:tab pos="286385" algn="l"/>
                <a:tab pos="287020" algn="l"/>
              </a:tabLst>
            </a:pPr>
            <a:endParaRPr lang="en-US" sz="2000" dirty="0"/>
          </a:p>
          <a:p>
            <a:pPr marL="35560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567EC189-ABD6-6E0A-78C2-926300E39D2A}"/>
              </a:ext>
            </a:extLst>
          </p:cNvPr>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spTree>
    <p:extLst>
      <p:ext uri="{BB962C8B-B14F-4D97-AF65-F5344CB8AC3E}">
        <p14:creationId xmlns:p14="http://schemas.microsoft.com/office/powerpoint/2010/main" val="3273583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US" sz="2400" b="1" dirty="0"/>
              <a:t>Machine Learning from theory to reality</a:t>
            </a:r>
          </a:p>
          <a:p>
            <a:pPr>
              <a:buFont typeface="Arial" panose="020B0604020202020204" pitchFamily="34" charset="0"/>
              <a:buChar char="•"/>
            </a:pPr>
            <a:r>
              <a:rPr lang="en-US" sz="2400" b="1" dirty="0"/>
              <a:t>1959:</a:t>
            </a:r>
            <a:r>
              <a:rPr lang="en-US" sz="2400" dirty="0"/>
              <a:t> In 1959, the first neural network was applied to a real-world problem to remove echoes over phone lines using an adaptive filter.</a:t>
            </a:r>
          </a:p>
          <a:p>
            <a:pPr>
              <a:buFont typeface="Arial" panose="020B0604020202020204" pitchFamily="34" charset="0"/>
              <a:buChar char="•"/>
            </a:pPr>
            <a:r>
              <a:rPr lang="en-US" sz="2400" b="1" dirty="0"/>
              <a:t>1985:</a:t>
            </a:r>
            <a:r>
              <a:rPr lang="en-US" sz="2400" dirty="0"/>
              <a:t> In 1985, Terry </a:t>
            </a:r>
            <a:r>
              <a:rPr lang="en-US" sz="2400" dirty="0" err="1"/>
              <a:t>Sejnowski</a:t>
            </a:r>
            <a:r>
              <a:rPr lang="en-US" sz="2400" dirty="0"/>
              <a:t> and Charles Rosenberg invented a neural network </a:t>
            </a:r>
            <a:r>
              <a:rPr lang="en-US" sz="2400" b="1" dirty="0" err="1"/>
              <a:t>NETtalk</a:t>
            </a:r>
            <a:r>
              <a:rPr lang="en-US" sz="2400" dirty="0"/>
              <a:t>, which was able to teach itself how to correctly pronounce 20,000 words in one week.</a:t>
            </a:r>
          </a:p>
          <a:p>
            <a:pPr>
              <a:buFont typeface="Arial" panose="020B0604020202020204" pitchFamily="34" charset="0"/>
              <a:buChar char="•"/>
            </a:pPr>
            <a:r>
              <a:rPr lang="en-US" sz="2400" b="1" dirty="0"/>
              <a:t>1997:</a:t>
            </a:r>
            <a:r>
              <a:rPr lang="en-US" sz="2400" dirty="0"/>
              <a:t> The IBM's </a:t>
            </a:r>
            <a:r>
              <a:rPr lang="en-US" sz="2400" b="1" dirty="0"/>
              <a:t>Deep blue</a:t>
            </a:r>
            <a:r>
              <a:rPr lang="en-US" sz="2400" dirty="0"/>
              <a:t> intelligent computer won the chess game against the chess expert Garry Kasparov, and it became the first computer which had beaten a human chess expert.</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sp>
        <p:nvSpPr>
          <p:cNvPr id="3" name="Title 1">
            <a:extLst>
              <a:ext uri="{FF2B5EF4-FFF2-40B4-BE49-F238E27FC236}">
                <a16:creationId xmlns:a16="http://schemas.microsoft.com/office/drawing/2014/main" id="{BF9D38AF-F8A6-CE24-6A68-C2A198B2034B}"/>
              </a:ext>
            </a:extLst>
          </p:cNvPr>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spTree>
    <p:extLst>
      <p:ext uri="{BB962C8B-B14F-4D97-AF65-F5344CB8AC3E}">
        <p14:creationId xmlns:p14="http://schemas.microsoft.com/office/powerpoint/2010/main" val="2827883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Autofit/>
          </a:bodyPr>
          <a:lstStyle/>
          <a:p>
            <a:r>
              <a:rPr lang="en-US" sz="1800" b="1" dirty="0"/>
              <a:t>Machine Learning at 21</a:t>
            </a:r>
            <a:r>
              <a:rPr lang="en-US" sz="1800" b="1" baseline="30000" dirty="0"/>
              <a:t>st</a:t>
            </a:r>
            <a:r>
              <a:rPr lang="en-US" sz="1800" b="1" dirty="0"/>
              <a:t> century</a:t>
            </a:r>
          </a:p>
          <a:p>
            <a:pPr>
              <a:buFont typeface="Arial" panose="020B0604020202020204" pitchFamily="34" charset="0"/>
              <a:buChar char="•"/>
            </a:pPr>
            <a:r>
              <a:rPr lang="en-US" sz="1800" b="1" dirty="0"/>
              <a:t>2006:</a:t>
            </a:r>
            <a:r>
              <a:rPr lang="en-US" sz="1800" dirty="0"/>
              <a:t> In the year 2006, computer scientist Geoffrey Hinton has given a new name to neural net research as "</a:t>
            </a:r>
            <a:r>
              <a:rPr lang="en-US" sz="1800" b="1" dirty="0"/>
              <a:t>deep learning</a:t>
            </a:r>
            <a:r>
              <a:rPr lang="en-US" sz="1800" dirty="0"/>
              <a:t>," and nowadays, it has become one of the most trending technologies.</a:t>
            </a:r>
          </a:p>
          <a:p>
            <a:pPr>
              <a:buFont typeface="Arial" panose="020B0604020202020204" pitchFamily="34" charset="0"/>
              <a:buChar char="•"/>
            </a:pPr>
            <a:r>
              <a:rPr lang="en-US" sz="1800" b="1" dirty="0"/>
              <a:t>2012:</a:t>
            </a:r>
            <a:r>
              <a:rPr lang="en-US" sz="1800" dirty="0"/>
              <a:t> In 2012, Google created a deep neural network which learned to recognize the image of humans and cats in YouTube videos.</a:t>
            </a:r>
          </a:p>
          <a:p>
            <a:pPr>
              <a:buFont typeface="Arial" panose="020B0604020202020204" pitchFamily="34" charset="0"/>
              <a:buChar char="•"/>
            </a:pPr>
            <a:r>
              <a:rPr lang="en-US" sz="1800" b="1" dirty="0"/>
              <a:t>2014:</a:t>
            </a:r>
            <a:r>
              <a:rPr lang="en-US" sz="1800" dirty="0"/>
              <a:t> In 2014, the Chabot "</a:t>
            </a:r>
            <a:r>
              <a:rPr lang="en-US" sz="1800" b="1" dirty="0"/>
              <a:t>Eugen </a:t>
            </a:r>
            <a:r>
              <a:rPr lang="en-US" sz="1800" b="1" dirty="0" err="1"/>
              <a:t>Goostman</a:t>
            </a:r>
            <a:r>
              <a:rPr lang="en-US" sz="1800" dirty="0"/>
              <a:t>" cleared the Turing Test. It was the first Chabot who convinced the 33% of human judges that it was not a machine.</a:t>
            </a:r>
          </a:p>
          <a:p>
            <a:pPr>
              <a:buFont typeface="Arial" panose="020B0604020202020204" pitchFamily="34" charset="0"/>
              <a:buChar char="•"/>
            </a:pPr>
            <a:r>
              <a:rPr lang="en-US" sz="1800" b="1" dirty="0"/>
              <a:t>2014:</a:t>
            </a:r>
            <a:r>
              <a:rPr lang="en-US" sz="1800" dirty="0"/>
              <a:t> </a:t>
            </a:r>
            <a:r>
              <a:rPr lang="en-US" sz="1800" b="1" dirty="0" err="1"/>
              <a:t>DeepFace</a:t>
            </a:r>
            <a:r>
              <a:rPr lang="en-US" sz="1800" dirty="0"/>
              <a:t> was a deep neural network created by Facebook, and they claimed that it could recognize a person with the same precision as a human can do.</a:t>
            </a:r>
          </a:p>
          <a:p>
            <a:pPr>
              <a:buFont typeface="Arial" panose="020B0604020202020204" pitchFamily="34" charset="0"/>
              <a:buChar char="•"/>
            </a:pPr>
            <a:r>
              <a:rPr lang="en-US" sz="1800" b="1" dirty="0"/>
              <a:t>2016:</a:t>
            </a:r>
            <a:r>
              <a:rPr lang="en-US" sz="1800" dirty="0"/>
              <a:t> </a:t>
            </a:r>
            <a:r>
              <a:rPr lang="en-US" sz="1800" b="1" dirty="0"/>
              <a:t>AlphaGo</a:t>
            </a:r>
            <a:r>
              <a:rPr lang="en-US" sz="1800" dirty="0"/>
              <a:t> beat the world's number second player </a:t>
            </a:r>
            <a:r>
              <a:rPr lang="en-US" sz="1800" b="1" dirty="0"/>
              <a:t>Lee </a:t>
            </a:r>
            <a:r>
              <a:rPr lang="en-US" sz="1800" b="1" dirty="0" err="1"/>
              <a:t>sedol</a:t>
            </a:r>
            <a:r>
              <a:rPr lang="en-US" sz="1800" dirty="0"/>
              <a:t> at </a:t>
            </a:r>
            <a:r>
              <a:rPr lang="en-US" sz="1800" b="1" dirty="0"/>
              <a:t>Go game</a:t>
            </a:r>
            <a:r>
              <a:rPr lang="en-US" sz="1800" dirty="0"/>
              <a:t>. In 2017 it beat the number one player of this game </a:t>
            </a:r>
            <a:r>
              <a:rPr lang="en-US" sz="1800" b="1" dirty="0" err="1"/>
              <a:t>Ke</a:t>
            </a:r>
            <a:r>
              <a:rPr lang="en-US" sz="1800" b="1" dirty="0"/>
              <a:t> </a:t>
            </a:r>
            <a:r>
              <a:rPr lang="en-US" sz="1800" b="1" dirty="0" err="1"/>
              <a:t>Jie</a:t>
            </a:r>
            <a:r>
              <a:rPr lang="en-US" sz="1800" dirty="0"/>
              <a:t>.</a:t>
            </a:r>
          </a:p>
          <a:p>
            <a:pPr>
              <a:buFont typeface="Arial" panose="020B0604020202020204" pitchFamily="34" charset="0"/>
              <a:buChar char="•"/>
            </a:pPr>
            <a:r>
              <a:rPr lang="en-US" sz="1800" b="1" dirty="0"/>
              <a:t>2017:</a:t>
            </a:r>
            <a:r>
              <a:rPr lang="en-US" sz="1800" dirty="0"/>
              <a:t> In 2017, the Alphabet's Jigsaw team built an intelligent system that was able to learn the </a:t>
            </a:r>
            <a:r>
              <a:rPr lang="en-US" sz="1800" b="1" dirty="0"/>
              <a:t>online trolling</a:t>
            </a:r>
            <a:r>
              <a:rPr lang="en-US" sz="1800" dirty="0"/>
              <a:t>. It used to read millions of comments of different websites to learn to stop online trolling.</a:t>
            </a:r>
          </a:p>
          <a:p>
            <a:pPr marL="35560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sp>
        <p:nvSpPr>
          <p:cNvPr id="3" name="Title 1">
            <a:extLst>
              <a:ext uri="{FF2B5EF4-FFF2-40B4-BE49-F238E27FC236}">
                <a16:creationId xmlns:a16="http://schemas.microsoft.com/office/drawing/2014/main" id="{3C269F21-3956-7D99-DC72-E410AEE63D8B}"/>
              </a:ext>
            </a:extLst>
          </p:cNvPr>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spTree>
    <p:extLst>
      <p:ext uri="{BB962C8B-B14F-4D97-AF65-F5344CB8AC3E}">
        <p14:creationId xmlns:p14="http://schemas.microsoft.com/office/powerpoint/2010/main" val="225309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000" b="1" dirty="0"/>
              <a:t>Machine Learning at present:</a:t>
            </a:r>
          </a:p>
          <a:p>
            <a:pPr algn="just"/>
            <a:endParaRPr lang="en-US" sz="2000" b="1" dirty="0"/>
          </a:p>
          <a:p>
            <a:pPr algn="just"/>
            <a:r>
              <a:rPr lang="en-US" sz="2000" dirty="0"/>
              <a:t>Now machine learning has got a great advancement in its research, and it is present everywhere around us, such as </a:t>
            </a:r>
            <a:r>
              <a:rPr lang="en-US" sz="2000" b="1" dirty="0"/>
              <a:t>self-driving cars</a:t>
            </a:r>
            <a:r>
              <a:rPr lang="en-US" sz="2000" dirty="0"/>
              <a:t>, </a:t>
            </a:r>
            <a:r>
              <a:rPr lang="en-US" sz="2000" b="1" dirty="0"/>
              <a:t>Amazon Alexa</a:t>
            </a:r>
            <a:r>
              <a:rPr lang="en-US" sz="2000" dirty="0"/>
              <a:t>, </a:t>
            </a:r>
            <a:r>
              <a:rPr lang="en-US" sz="2000" b="1" dirty="0"/>
              <a:t>Catboats</a:t>
            </a:r>
            <a:r>
              <a:rPr lang="en-US" sz="2000" dirty="0"/>
              <a:t>, </a:t>
            </a:r>
            <a:r>
              <a:rPr lang="en-US" sz="2000" b="1" dirty="0"/>
              <a:t>recommender system</a:t>
            </a:r>
            <a:r>
              <a:rPr lang="en-US" sz="2000" dirty="0"/>
              <a:t>, and many more. It includes </a:t>
            </a:r>
            <a:r>
              <a:rPr lang="en-US" sz="2000" b="1" dirty="0"/>
              <a:t>Supervised</a:t>
            </a:r>
            <a:r>
              <a:rPr lang="en-US" sz="2000" dirty="0"/>
              <a:t>, </a:t>
            </a:r>
            <a:r>
              <a:rPr lang="en-US" sz="2000" b="1" dirty="0"/>
              <a:t>unsupervised</a:t>
            </a:r>
            <a:r>
              <a:rPr lang="en-US" sz="2000" dirty="0"/>
              <a:t>, and </a:t>
            </a:r>
            <a:r>
              <a:rPr lang="en-US" sz="2000" b="1" dirty="0"/>
              <a:t>reinforcement learning with clustering</a:t>
            </a:r>
            <a:r>
              <a:rPr lang="en-US" sz="2000" dirty="0"/>
              <a:t>, </a:t>
            </a:r>
            <a:r>
              <a:rPr lang="en-US" sz="2000" b="1" dirty="0"/>
              <a:t>classification</a:t>
            </a:r>
            <a:r>
              <a:rPr lang="en-US" sz="2000" dirty="0"/>
              <a:t>, </a:t>
            </a:r>
            <a:r>
              <a:rPr lang="en-US" sz="2000" b="1" dirty="0"/>
              <a:t>decision tree</a:t>
            </a:r>
            <a:r>
              <a:rPr lang="en-US" sz="2000" dirty="0"/>
              <a:t>, </a:t>
            </a:r>
            <a:r>
              <a:rPr lang="en-US" sz="2000" b="1" dirty="0"/>
              <a:t>SVM algorithms</a:t>
            </a:r>
            <a:r>
              <a:rPr lang="en-US" sz="2000" dirty="0"/>
              <a:t>, etc.</a:t>
            </a:r>
          </a:p>
          <a:p>
            <a:pPr algn="just"/>
            <a:endParaRPr lang="en-US" sz="2000" dirty="0"/>
          </a:p>
          <a:p>
            <a:pPr algn="just"/>
            <a:r>
              <a:rPr lang="en-US" sz="2000" dirty="0"/>
              <a:t>Modern machine learning models can be used for making various predictions, including </a:t>
            </a:r>
            <a:r>
              <a:rPr lang="en-US" sz="2000" b="1" dirty="0"/>
              <a:t>weather prediction</a:t>
            </a:r>
            <a:r>
              <a:rPr lang="en-US" sz="2000" dirty="0"/>
              <a:t>, </a:t>
            </a:r>
            <a:r>
              <a:rPr lang="en-US" sz="2000" b="1" dirty="0"/>
              <a:t>disease prediction</a:t>
            </a:r>
            <a:r>
              <a:rPr lang="en-US" sz="2000" dirty="0"/>
              <a:t>, </a:t>
            </a:r>
            <a:r>
              <a:rPr lang="en-US" sz="2000" b="1" dirty="0"/>
              <a:t>stock market analysis</a:t>
            </a:r>
            <a:r>
              <a:rPr lang="en-US" sz="2000" dirty="0"/>
              <a:t>, etc.</a:t>
            </a:r>
          </a:p>
          <a:p>
            <a:pPr marL="35560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sp>
        <p:nvSpPr>
          <p:cNvPr id="3" name="Title 1">
            <a:extLst>
              <a:ext uri="{FF2B5EF4-FFF2-40B4-BE49-F238E27FC236}">
                <a16:creationId xmlns:a16="http://schemas.microsoft.com/office/drawing/2014/main" id="{F195918D-D52A-A20F-FFDC-D6C8E7B3A0DF}"/>
              </a:ext>
            </a:extLst>
          </p:cNvPr>
          <p:cNvSpPr txBox="1">
            <a:spLocks/>
          </p:cNvSpPr>
          <p:nvPr/>
        </p:nvSpPr>
        <p:spPr>
          <a:xfrm>
            <a:off x="2367343"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2400" b="1" dirty="0"/>
              <a:t>   History of Machine Learning  </a:t>
            </a:r>
            <a:r>
              <a:rPr kumimoji="0" lang="en-US" sz="2400" b="1" i="0" u="none" strike="noStrike" kern="1200" cap="none" spc="0" normalizeH="0" baseline="0" noProof="0" dirty="0">
                <a:ln>
                  <a:noFill/>
                </a:ln>
                <a:solidFill>
                  <a:schemeClr val="dk1"/>
                </a:solidFill>
                <a:effectLst/>
                <a:uLnTx/>
                <a:uFillTx/>
                <a:latin typeface="+mn-lt"/>
                <a:ea typeface="+mn-ea"/>
                <a:cs typeface="+mn-cs"/>
              </a:rPr>
              <a:t>(CO1)</a:t>
            </a:r>
          </a:p>
        </p:txBody>
      </p:sp>
    </p:spTree>
    <p:extLst>
      <p:ext uri="{BB962C8B-B14F-4D97-AF65-F5344CB8AC3E}">
        <p14:creationId xmlns:p14="http://schemas.microsoft.com/office/powerpoint/2010/main" val="6740734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r>
              <a:rPr lang="en-US" sz="2400" b="1" dirty="0"/>
              <a:t>A Neural Network</a:t>
            </a:r>
          </a:p>
          <a:p>
            <a:r>
              <a:rPr lang="en-US" sz="2000" dirty="0"/>
              <a:t>A neural network is a processing device, either an algorithm or an actual hardware, whose design was inspired by the design and functioning of animal brains and components thereof.</a:t>
            </a:r>
          </a:p>
          <a:p>
            <a:endParaRPr lang="en-US" sz="2000" dirty="0"/>
          </a:p>
          <a:p>
            <a:r>
              <a:rPr lang="en-US" sz="2000" dirty="0"/>
              <a:t>The neural networks have ability to learn by example, which makes them very flexible and powerful. </a:t>
            </a:r>
          </a:p>
          <a:p>
            <a:endParaRPr lang="en-US" sz="2000" dirty="0"/>
          </a:p>
          <a:p>
            <a:r>
              <a:rPr lang="en-US" sz="2000" dirty="0"/>
              <a:t>These networks are also well suited  for real-time systems because of their fast response and computational times which are because of their parallel architecture. </a:t>
            </a:r>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577083"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670509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r>
              <a:rPr lang="en-US" sz="2000" b="1" dirty="0"/>
              <a:t>Artificial Neural Network: Definition:</a:t>
            </a:r>
          </a:p>
          <a:p>
            <a:pPr algn="just"/>
            <a:r>
              <a:rPr lang="en-US" sz="2000" dirty="0"/>
              <a:t>An artificial neural network (ANN) may be defined as an information processing model that is inspired by the way biological nervous systems, such as the brain, process information.</a:t>
            </a:r>
          </a:p>
          <a:p>
            <a:pPr algn="just"/>
            <a:r>
              <a:rPr lang="en-US" sz="2000" dirty="0"/>
              <a:t>This model tries to replicate only the most basic functions of the brain.</a:t>
            </a:r>
          </a:p>
          <a:p>
            <a:pPr algn="just"/>
            <a:r>
              <a:rPr lang="en-US" sz="2000" dirty="0"/>
              <a:t>The key element of ANN is the novel structure of its information processing system. </a:t>
            </a:r>
          </a:p>
          <a:p>
            <a:pPr algn="just"/>
            <a:r>
              <a:rPr lang="en-US" sz="2000" dirty="0"/>
              <a:t>An ANN is composed of a large number of highly interconnected processing elements (neurons) working in unison to solve specific problems.</a:t>
            </a:r>
          </a:p>
          <a:p>
            <a:pPr algn="just"/>
            <a:r>
              <a:rPr lang="en-US" sz="2000" dirty="0"/>
              <a:t>Artificial neural networks, like people, learn by example.</a:t>
            </a:r>
            <a:endParaRPr lang="en-US" sz="2000" b="1" dirty="0"/>
          </a:p>
        </p:txBody>
      </p:sp>
      <p:sp>
        <p:nvSpPr>
          <p:cNvPr id="2" name="Title 1">
            <a:extLst>
              <a:ext uri="{FF2B5EF4-FFF2-40B4-BE49-F238E27FC236}">
                <a16:creationId xmlns:a16="http://schemas.microsoft.com/office/drawing/2014/main" id="{5F5F3C77-A000-708A-262A-C60094D58660}"/>
              </a:ext>
            </a:extLst>
          </p:cNvPr>
          <p:cNvSpPr txBox="1">
            <a:spLocks/>
          </p:cNvSpPr>
          <p:nvPr/>
        </p:nvSpPr>
        <p:spPr>
          <a:xfrm>
            <a:off x="1577083"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376682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Advantages of Neural Networks:</a:t>
            </a:r>
          </a:p>
          <a:p>
            <a:pPr marL="0" indent="0">
              <a:buNone/>
            </a:pPr>
            <a:endParaRPr lang="en-US" sz="2000" b="1" dirty="0"/>
          </a:p>
          <a:p>
            <a:r>
              <a:rPr lang="en-US" sz="2000" b="1" i="1" dirty="0"/>
              <a:t>Adaptive learning: </a:t>
            </a:r>
            <a:r>
              <a:rPr lang="en-US" sz="2000" dirty="0"/>
              <a:t>An ANN </a:t>
            </a:r>
            <a:r>
              <a:rPr lang="en-US" sz="2000" i="1" dirty="0"/>
              <a:t>is </a:t>
            </a:r>
            <a:r>
              <a:rPr lang="en-US" sz="2000" dirty="0"/>
              <a:t>endowed with the ability to learn how to do tasks based on the data given for training or initial experience.</a:t>
            </a:r>
          </a:p>
          <a:p>
            <a:r>
              <a:rPr lang="en-US" sz="2000" b="1" i="1" dirty="0"/>
              <a:t>Self-organization:</a:t>
            </a:r>
            <a:r>
              <a:rPr lang="en-US" sz="2000" i="1" dirty="0"/>
              <a:t> </a:t>
            </a:r>
            <a:r>
              <a:rPr lang="en-US" sz="2000" dirty="0"/>
              <a:t>An ANN can create its own organization or representation of the information it receives during learning time.</a:t>
            </a:r>
          </a:p>
          <a:p>
            <a:r>
              <a:rPr lang="en-US" sz="2000" b="1" i="1" dirty="0"/>
              <a:t>Real-time operation: </a:t>
            </a:r>
            <a:r>
              <a:rPr lang="en-US" sz="2000" dirty="0"/>
              <a:t>ANN computations may be carried out in parallel. Special hardware devices are being designed and manufactured to rake advantage of this capability of ANNs.</a:t>
            </a:r>
          </a:p>
          <a:p>
            <a:r>
              <a:rPr lang="en-US" sz="2000" b="1" i="1" dirty="0"/>
              <a:t>Fault tolerance via redundant information coding: </a:t>
            </a:r>
            <a:r>
              <a:rPr lang="en-US" sz="2000" dirty="0"/>
              <a:t>Partial destruction of a neural network leads to the corresponding degradation of performance. However, some network capabilities may be retrained even after major network damage. </a:t>
            </a:r>
          </a:p>
        </p:txBody>
      </p:sp>
      <p:sp>
        <p:nvSpPr>
          <p:cNvPr id="3" name="Title 1">
            <a:extLst>
              <a:ext uri="{FF2B5EF4-FFF2-40B4-BE49-F238E27FC236}">
                <a16:creationId xmlns:a16="http://schemas.microsoft.com/office/drawing/2014/main" id="{972317B5-1167-885D-BD59-F7F4423D30AF}"/>
              </a:ext>
            </a:extLst>
          </p:cNvPr>
          <p:cNvSpPr txBox="1">
            <a:spLocks/>
          </p:cNvSpPr>
          <p:nvPr/>
        </p:nvSpPr>
        <p:spPr>
          <a:xfrm>
            <a:off x="1577083"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216157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70000"/>
            <a:ext cx="7696200" cy="43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40FEE9E-96D7-682C-5B92-F5241AABC986}"/>
              </a:ext>
            </a:extLst>
          </p:cNvPr>
          <p:cNvSpPr txBox="1">
            <a:spLocks/>
          </p:cNvSpPr>
          <p:nvPr/>
        </p:nvSpPr>
        <p:spPr>
          <a:xfrm>
            <a:off x="1577083"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3876928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Application Scope of Neural Networks:</a:t>
            </a:r>
          </a:p>
          <a:p>
            <a:pPr algn="just"/>
            <a:r>
              <a:rPr lang="en-US" sz="2000" i="1" dirty="0"/>
              <a:t>Air traffic control.</a:t>
            </a:r>
          </a:p>
          <a:p>
            <a:pPr algn="just"/>
            <a:r>
              <a:rPr lang="en-US" sz="2000" i="1" dirty="0"/>
              <a:t>Animal behavior, predator/prey relationships </a:t>
            </a:r>
            <a:r>
              <a:rPr lang="en-US" sz="2000" dirty="0"/>
              <a:t>and </a:t>
            </a:r>
            <a:r>
              <a:rPr lang="en-US" sz="2000" i="1" dirty="0"/>
              <a:t>population cycles.</a:t>
            </a:r>
          </a:p>
          <a:p>
            <a:pPr algn="just"/>
            <a:r>
              <a:rPr lang="en-US" sz="2000" i="1" dirty="0"/>
              <a:t>Appraisal and valuation </a:t>
            </a:r>
            <a:r>
              <a:rPr lang="en-US" sz="2000" dirty="0"/>
              <a:t>of property, buildings, automobiles, machinery, etc.</a:t>
            </a:r>
          </a:p>
          <a:p>
            <a:pPr algn="just"/>
            <a:r>
              <a:rPr lang="en-US" sz="2000" i="1" dirty="0"/>
              <a:t>Betting </a:t>
            </a:r>
            <a:r>
              <a:rPr lang="en-US" sz="2000" dirty="0"/>
              <a:t>on horse races, stock markets, sporting events, etc.</a:t>
            </a:r>
          </a:p>
          <a:p>
            <a:pPr algn="just"/>
            <a:r>
              <a:rPr lang="en-US" sz="2000" i="1" dirty="0"/>
              <a:t>Criminal sentencing </a:t>
            </a:r>
            <a:r>
              <a:rPr lang="en-US" sz="2000" dirty="0"/>
              <a:t>could be predicted using a large sample of crime details as input and the resulting sentence as output.</a:t>
            </a:r>
          </a:p>
          <a:p>
            <a:pPr algn="just"/>
            <a:r>
              <a:rPr lang="en-US" sz="2000" i="1" dirty="0"/>
              <a:t>Complex physical and chemical processes </a:t>
            </a:r>
            <a:r>
              <a:rPr lang="en-US" sz="2000" dirty="0"/>
              <a:t>that may involve the interaction of numerous (possibly unknown) mathematical formulas could be modeled heuristically using a neural network.</a:t>
            </a:r>
          </a:p>
          <a:p>
            <a:pPr algn="just"/>
            <a:r>
              <a:rPr lang="en-US" sz="2000" i="1" dirty="0"/>
              <a:t>Echo patterns </a:t>
            </a:r>
            <a:r>
              <a:rPr lang="en-US" sz="2000" dirty="0"/>
              <a:t>from sonar, radar, seismic and magnetic instruments could be used to predict their targets.</a:t>
            </a:r>
            <a:endParaRPr lang="en-US" sz="2000" b="1" dirty="0"/>
          </a:p>
        </p:txBody>
      </p:sp>
      <p:sp>
        <p:nvSpPr>
          <p:cNvPr id="2" name="Title 1">
            <a:extLst>
              <a:ext uri="{FF2B5EF4-FFF2-40B4-BE49-F238E27FC236}">
                <a16:creationId xmlns:a16="http://schemas.microsoft.com/office/drawing/2014/main" id="{82DA5CD4-410B-228A-4438-92A2CA2C7385}"/>
              </a:ext>
            </a:extLst>
          </p:cNvPr>
          <p:cNvSpPr txBox="1">
            <a:spLocks/>
          </p:cNvSpPr>
          <p:nvPr/>
        </p:nvSpPr>
        <p:spPr>
          <a:xfrm>
            <a:off x="1577083"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198587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1491" y="85274"/>
            <a:ext cx="57250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uLnTx/>
                <a:uFillTx/>
                <a:latin typeface="+mn-lt"/>
                <a:ea typeface="+mn-ea"/>
                <a:cs typeface="+mn-cs"/>
              </a:rPr>
              <a:t> Outcome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8433" name="Rectangle 1"/>
          <p:cNvSpPr>
            <a:spLocks noChangeArrowheads="1"/>
          </p:cNvSpPr>
          <p:nvPr/>
        </p:nvSpPr>
        <p:spPr bwMode="auto">
          <a:xfrm>
            <a:off x="457200" y="914400"/>
            <a:ext cx="868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ea typeface="Calibri" pitchFamily="34" charset="0"/>
                <a:cs typeface="Times New Roman" pitchFamily="18" charset="0"/>
              </a:rPr>
              <a:t>At the end of the semester, student will be able to:</a:t>
            </a:r>
            <a:endParaRPr kumimoji="0" lang="en-US" sz="2400" i="0" u="none" strike="noStrike" cap="none" normalizeH="0" baseline="0" dirty="0">
              <a:ln>
                <a:noFill/>
              </a:ln>
              <a:solidFill>
                <a:schemeClr val="tx1"/>
              </a:solidFill>
              <a:effectLst/>
              <a:cs typeface="Arial" pitchFamily="34" charset="0"/>
            </a:endParaRPr>
          </a:p>
        </p:txBody>
      </p:sp>
      <p:graphicFrame>
        <p:nvGraphicFramePr>
          <p:cNvPr id="9" name="Table 8"/>
          <p:cNvGraphicFramePr>
            <a:graphicFrameLocks noGrp="1"/>
          </p:cNvGraphicFramePr>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dirty="0">
                          <a:latin typeface="+mn-lt"/>
                          <a:ea typeface="Calibri"/>
                          <a:cs typeface="Mangal"/>
                        </a:rPr>
                        <a:t>Course Outcomes (CO)</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CO Description</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Blooms’ Taxonomy</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dirty="0">
                          <a:latin typeface="+mn-lt"/>
                          <a:ea typeface="Calibri"/>
                          <a:cs typeface="Calibri"/>
                        </a:rPr>
                        <a:t>CO1</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Understanding utilization and implementation proper machine learning algorithm.</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mn-lt"/>
                          <a:ea typeface="Calibri"/>
                          <a:cs typeface="Mangal"/>
                        </a:rPr>
                        <a:t>K2</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basic supervised machine learning algorithms.</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dirty="0">
                          <a:latin typeface="+mn-lt"/>
                          <a:ea typeface="Calibri"/>
                          <a:cs typeface="Calibri"/>
                        </a:rPr>
                        <a:t>CO3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difference between supervise and unsupervised learning.</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dirty="0">
                          <a:solidFill>
                            <a:schemeClr val="tx1"/>
                          </a:solidFill>
                          <a:effectLst/>
                          <a:latin typeface="+mn-lt"/>
                          <a:ea typeface="+mn-ea"/>
                          <a:cs typeface="+mn-cs"/>
                        </a:rPr>
                        <a:t>Understand algorithmic topics of machine learning and mathematically deep enough to introduce the required theory.</a:t>
                      </a:r>
                      <a:endParaRPr lang="en-IN" sz="1800" kern="1200" dirty="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Apply an appreciation for what is involved in learning from data.</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t>An artificial neural network (ANN) is an efficient information processing system which resembles in characteristics with a biological neural network.</a:t>
            </a:r>
          </a:p>
          <a:p>
            <a:r>
              <a:rPr lang="en-US" sz="2000" dirty="0"/>
              <a:t>ANNs possess large number of highly interconnected processing elements called </a:t>
            </a:r>
            <a:r>
              <a:rPr lang="en-US" sz="2000" i="1" dirty="0"/>
              <a:t>nodes </a:t>
            </a:r>
            <a:r>
              <a:rPr lang="en-US" sz="2000" dirty="0"/>
              <a:t>or </a:t>
            </a:r>
            <a:r>
              <a:rPr lang="en-US" sz="2000" i="1" dirty="0"/>
              <a:t>units </a:t>
            </a:r>
            <a:r>
              <a:rPr lang="en-US" sz="2000" dirty="0"/>
              <a:t>or </a:t>
            </a:r>
            <a:r>
              <a:rPr lang="en-US" sz="2000" i="1" dirty="0"/>
              <a:t>neuron, </a:t>
            </a:r>
            <a:r>
              <a:rPr lang="en-US" sz="2000" dirty="0"/>
              <a:t>which usually operate in parallel and are configured in regular architectures.</a:t>
            </a:r>
          </a:p>
          <a:p>
            <a:r>
              <a:rPr lang="en-US" sz="2000" dirty="0"/>
              <a:t>Each neuron is connected with the other by a connection link.</a:t>
            </a:r>
          </a:p>
          <a:p>
            <a:r>
              <a:rPr lang="en-US" sz="2000" dirty="0"/>
              <a:t>Each connection link is associated with weights which contain information about input signals.</a:t>
            </a:r>
          </a:p>
          <a:p>
            <a:r>
              <a:rPr lang="en-US" sz="2000" dirty="0"/>
              <a:t>This information is used by the neuron to solve a particular problem.</a:t>
            </a:r>
          </a:p>
        </p:txBody>
      </p:sp>
      <p:sp>
        <p:nvSpPr>
          <p:cNvPr id="26" name="Title 1"/>
          <p:cNvSpPr txBox="1">
            <a:spLocks/>
          </p:cNvSpPr>
          <p:nvPr/>
        </p:nvSpPr>
        <p:spPr>
          <a:xfrm>
            <a:off x="1371600"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Tree>
    <p:extLst>
      <p:ext uri="{BB962C8B-B14F-4D97-AF65-F5344CB8AC3E}">
        <p14:creationId xmlns:p14="http://schemas.microsoft.com/office/powerpoint/2010/main" val="313411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1"/>
            <a:ext cx="8229600" cy="3886199"/>
          </a:xfrm>
        </p:spPr>
        <p:txBody>
          <a:bodyPr>
            <a:normAutofit fontScale="92500" lnSpcReduction="20000"/>
          </a:bodyPr>
          <a:lstStyle/>
          <a:p>
            <a:r>
              <a:rPr lang="en-US" sz="2000" dirty="0"/>
              <a:t>To depict the basic operation of a neural net, consider a set of neurons, say X1 and X2, transmitting signals to another neuron, Y.</a:t>
            </a:r>
          </a:p>
          <a:p>
            <a:r>
              <a:rPr lang="en-US" sz="2000" dirty="0"/>
              <a:t>Here X1 and X2 are input neurons, which transmit signals, and Y is the output neuron, which receives signals.</a:t>
            </a:r>
          </a:p>
          <a:p>
            <a:r>
              <a:rPr lang="en-US" sz="2000" dirty="0"/>
              <a:t>Input neurons X1 and </a:t>
            </a:r>
            <a:r>
              <a:rPr lang="en-US" sz="2000" i="1" dirty="0"/>
              <a:t>X2 </a:t>
            </a:r>
            <a:r>
              <a:rPr lang="en-US" sz="2000" dirty="0"/>
              <a:t>are connected to the output neuron Y, over a weighted interconnection links (W1 and W2).</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                                                                                          </a:t>
            </a:r>
            <a:r>
              <a:rPr lang="en-US" sz="2000" b="1" dirty="0"/>
              <a:t>Activation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428999"/>
            <a:ext cx="45529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581400"/>
            <a:ext cx="2527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886" y="4267200"/>
            <a:ext cx="34480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2A63B72-A1BC-FFC5-3AB0-965FCB8EB261}"/>
              </a:ext>
            </a:extLst>
          </p:cNvPr>
          <p:cNvSpPr txBox="1">
            <a:spLocks/>
          </p:cNvSpPr>
          <p:nvPr/>
        </p:nvSpPr>
        <p:spPr>
          <a:xfrm>
            <a:off x="1371600" y="0"/>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Tree>
    <p:extLst>
      <p:ext uri="{BB962C8B-B14F-4D97-AF65-F5344CB8AC3E}">
        <p14:creationId xmlns:p14="http://schemas.microsoft.com/office/powerpoint/2010/main" val="26687883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t>A nerve cell </a:t>
            </a:r>
            <a:r>
              <a:rPr lang="en-US" sz="2000" i="1" dirty="0"/>
              <a:t>neuron</a:t>
            </a:r>
            <a:r>
              <a:rPr lang="en-US" sz="2000" dirty="0"/>
              <a:t> is a special biological cell that processes information.</a:t>
            </a:r>
          </a:p>
          <a:p>
            <a:pPr algn="just"/>
            <a:r>
              <a:rPr lang="en-US" sz="2000" dirty="0"/>
              <a:t>According to an estimation, there are huge number of neurons, approximately 10</a:t>
            </a:r>
            <a:r>
              <a:rPr lang="en-US" sz="2000" baseline="30000" dirty="0"/>
              <a:t>11</a:t>
            </a:r>
            <a:r>
              <a:rPr lang="en-US" sz="2000" dirty="0"/>
              <a:t> with numerous interconnections, approximately 10</a:t>
            </a:r>
            <a:r>
              <a:rPr lang="en-US" sz="2000" baseline="30000" dirty="0"/>
              <a:t>15</a:t>
            </a:r>
            <a:r>
              <a:rPr lang="en-US" sz="2000" dirty="0"/>
              <a:t>.</a:t>
            </a:r>
          </a:p>
          <a:p>
            <a:pPr algn="just"/>
            <a:endParaRPr lang="en-US" sz="2000" dirty="0"/>
          </a:p>
        </p:txBody>
      </p:sp>
      <p:sp>
        <p:nvSpPr>
          <p:cNvPr id="26" name="Title 1"/>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pic>
        <p:nvPicPr>
          <p:cNvPr id="5" name="Picture 4">
            <a:extLst>
              <a:ext uri="{FF2B5EF4-FFF2-40B4-BE49-F238E27FC236}">
                <a16:creationId xmlns:a16="http://schemas.microsoft.com/office/drawing/2014/main" id="{6B7446D9-EBFF-47D7-B2AF-9094628682D8}"/>
              </a:ext>
            </a:extLst>
          </p:cNvPr>
          <p:cNvPicPr>
            <a:picLocks noChangeAspect="1"/>
          </p:cNvPicPr>
          <p:nvPr/>
        </p:nvPicPr>
        <p:blipFill>
          <a:blip r:embed="rId2"/>
          <a:stretch>
            <a:fillRect/>
          </a:stretch>
        </p:blipFill>
        <p:spPr>
          <a:xfrm>
            <a:off x="2316480" y="2743200"/>
            <a:ext cx="3810000" cy="2828925"/>
          </a:xfrm>
          <a:prstGeom prst="rect">
            <a:avLst/>
          </a:prstGeom>
        </p:spPr>
      </p:pic>
    </p:spTree>
    <p:extLst>
      <p:ext uri="{BB962C8B-B14F-4D97-AF65-F5344CB8AC3E}">
        <p14:creationId xmlns:p14="http://schemas.microsoft.com/office/powerpoint/2010/main" val="2188840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central nervous system (which includes the brain and spinal cord) is made up of two basic types of cells: </a:t>
            </a:r>
          </a:p>
          <a:p>
            <a:pPr algn="just"/>
            <a:r>
              <a:rPr lang="en-US" sz="1800" dirty="0"/>
              <a:t>neurons (1) and glia (4) &amp; (6). </a:t>
            </a:r>
          </a:p>
          <a:p>
            <a:pPr algn="just"/>
            <a:r>
              <a:rPr lang="en-US" sz="1800" dirty="0"/>
              <a:t>Glia outnumber neurons in some parts of the brain, but neurons are the key players in the brain.</a:t>
            </a:r>
          </a:p>
          <a:p>
            <a:pPr algn="just"/>
            <a:r>
              <a:rPr lang="en-US" sz="1800" dirty="0"/>
              <a:t>Neurons are information messengers. </a:t>
            </a:r>
          </a:p>
          <a:p>
            <a:pPr algn="just"/>
            <a:r>
              <a:rPr lang="en-US" sz="1800" dirty="0"/>
              <a:t>They use electrical impulses and chemical signals to transmit information between different areas of the brain, and between the brain and the rest of the nervous system.</a:t>
            </a:r>
          </a:p>
          <a:p>
            <a:pPr algn="just"/>
            <a:r>
              <a:rPr lang="en-US" sz="1800" dirty="0"/>
              <a:t> Everything we think and feel and do would be impossible without the work of neurons and their support cells, the glial cells called astrocytes (4) and oligodendrocytes (6).</a:t>
            </a:r>
          </a:p>
        </p:txBody>
      </p:sp>
      <p:sp>
        <p:nvSpPr>
          <p:cNvPr id="2" name="Title 1">
            <a:extLst>
              <a:ext uri="{FF2B5EF4-FFF2-40B4-BE49-F238E27FC236}">
                <a16:creationId xmlns:a16="http://schemas.microsoft.com/office/drawing/2014/main" id="{AB989E42-E31E-EFE0-EA55-1238B32733FE}"/>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9310411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Architecture of Neuron </a:t>
            </a:r>
          </a:p>
        </p:txBody>
      </p:sp>
      <p:pic>
        <p:nvPicPr>
          <p:cNvPr id="2" name="Picture 1">
            <a:extLst>
              <a:ext uri="{FF2B5EF4-FFF2-40B4-BE49-F238E27FC236}">
                <a16:creationId xmlns:a16="http://schemas.microsoft.com/office/drawing/2014/main" id="{97ED29E8-CC1C-4915-874A-B545311BEFFE}"/>
              </a:ext>
            </a:extLst>
          </p:cNvPr>
          <p:cNvPicPr>
            <a:picLocks noChangeAspect="1"/>
          </p:cNvPicPr>
          <p:nvPr/>
        </p:nvPicPr>
        <p:blipFill>
          <a:blip r:embed="rId2"/>
          <a:stretch>
            <a:fillRect/>
          </a:stretch>
        </p:blipFill>
        <p:spPr>
          <a:xfrm>
            <a:off x="723900" y="1938426"/>
            <a:ext cx="7305040" cy="4309974"/>
          </a:xfrm>
          <a:prstGeom prst="rect">
            <a:avLst/>
          </a:prstGeom>
        </p:spPr>
      </p:pic>
      <p:sp>
        <p:nvSpPr>
          <p:cNvPr id="3" name="Title 1">
            <a:extLst>
              <a:ext uri="{FF2B5EF4-FFF2-40B4-BE49-F238E27FC236}">
                <a16:creationId xmlns:a16="http://schemas.microsoft.com/office/drawing/2014/main" id="{EE46A407-2F45-61DB-DE52-D60FFD5926ED}"/>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1639665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609600" y="925113"/>
            <a:ext cx="8229600" cy="4525963"/>
          </a:xfrm>
        </p:spPr>
        <p:txBody>
          <a:bodyPr>
            <a:noAutofit/>
          </a:bodyPr>
          <a:lstStyle/>
          <a:p>
            <a:pPr marL="0" indent="0" algn="just">
              <a:buNone/>
            </a:pPr>
            <a:endParaRPr lang="en-US" sz="2400" b="1" dirty="0"/>
          </a:p>
          <a:p>
            <a:pPr algn="just"/>
            <a:r>
              <a:rPr lang="en-US" sz="2400" dirty="0"/>
              <a:t>Neurons have three basic parts: a cell body and two extensions called an axon (5) and a dendrite (3). </a:t>
            </a:r>
          </a:p>
          <a:p>
            <a:pPr algn="just"/>
            <a:r>
              <a:rPr lang="en-US" sz="2400" dirty="0"/>
              <a:t>Within the cell body is a nucleus (2), which controls the cell’s activities and contains the cell’s genetic material. </a:t>
            </a:r>
          </a:p>
          <a:p>
            <a:pPr algn="just"/>
            <a:r>
              <a:rPr lang="en-US" sz="2400" dirty="0"/>
              <a:t>The axon looks like a long tail and transmits messages from the cell.</a:t>
            </a:r>
          </a:p>
          <a:p>
            <a:pPr algn="just"/>
            <a:r>
              <a:rPr lang="en-US" sz="2400" dirty="0"/>
              <a:t>Dendrites look like the branches of a tree and receive messages for the cell. </a:t>
            </a:r>
          </a:p>
          <a:p>
            <a:pPr algn="just"/>
            <a:r>
              <a:rPr lang="en-US" sz="2400" dirty="0"/>
              <a:t>Neurons communicate with each other by sending chemicals, called neurotransmitters, across a tiny space, called a synapse, between the axons and dendrites of adjacent neurons. </a:t>
            </a:r>
          </a:p>
        </p:txBody>
      </p:sp>
      <p:sp>
        <p:nvSpPr>
          <p:cNvPr id="2" name="Title 1">
            <a:extLst>
              <a:ext uri="{FF2B5EF4-FFF2-40B4-BE49-F238E27FC236}">
                <a16:creationId xmlns:a16="http://schemas.microsoft.com/office/drawing/2014/main" id="{6365D893-F13A-579A-CD3A-422C9287ECD3}"/>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1647941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685800" y="696512"/>
            <a:ext cx="8229600" cy="4525963"/>
          </a:xfrm>
        </p:spPr>
        <p:txBody>
          <a:bodyPr>
            <a:noAutofit/>
          </a:bodyPr>
          <a:lstStyle/>
          <a:p>
            <a:pPr marL="0" indent="0">
              <a:buNone/>
            </a:pPr>
            <a:r>
              <a:rPr lang="en-US" sz="2000" dirty="0"/>
              <a:t>There are three classes of neurons:</a:t>
            </a:r>
          </a:p>
          <a:p>
            <a:pPr>
              <a:buFont typeface="+mj-lt"/>
              <a:buAutoNum type="arabicPeriod"/>
            </a:pPr>
            <a:r>
              <a:rPr lang="en-US" sz="2000" b="1" dirty="0"/>
              <a:t>Sensory neurons</a:t>
            </a:r>
            <a:r>
              <a:rPr lang="en-US" sz="2000" dirty="0"/>
              <a:t> carry information from the sense organs (such as the eyes and ears) to the brain.</a:t>
            </a:r>
          </a:p>
          <a:p>
            <a:pPr>
              <a:buFont typeface="+mj-lt"/>
              <a:buAutoNum type="arabicPeriod"/>
            </a:pPr>
            <a:r>
              <a:rPr lang="en-US" sz="2000" b="1" dirty="0"/>
              <a:t>Motor neurons</a:t>
            </a:r>
            <a:r>
              <a:rPr lang="en-US" sz="2000" dirty="0"/>
              <a:t> control voluntary muscle activity such as speaking and carry messages from nerve cells in the brain to the muscles.</a:t>
            </a:r>
          </a:p>
          <a:p>
            <a:pPr>
              <a:buFont typeface="+mj-lt"/>
              <a:buAutoNum type="arabicPeriod"/>
            </a:pPr>
            <a:r>
              <a:rPr lang="en-US" sz="2000" dirty="0"/>
              <a:t>All the other neurons are called </a:t>
            </a:r>
            <a:r>
              <a:rPr lang="en-US" sz="2000" b="1" dirty="0"/>
              <a:t>interneurons</a:t>
            </a:r>
            <a:r>
              <a:rPr lang="en-US" sz="2000" dirty="0"/>
              <a:t>.</a:t>
            </a:r>
          </a:p>
          <a:p>
            <a:endParaRPr lang="en-US" sz="2000" dirty="0"/>
          </a:p>
          <a:p>
            <a:pPr algn="just"/>
            <a:endParaRPr lang="en-US" sz="2400" dirty="0"/>
          </a:p>
        </p:txBody>
      </p:sp>
      <p:pic>
        <p:nvPicPr>
          <p:cNvPr id="3" name="Picture 2">
            <a:extLst>
              <a:ext uri="{FF2B5EF4-FFF2-40B4-BE49-F238E27FC236}">
                <a16:creationId xmlns:a16="http://schemas.microsoft.com/office/drawing/2014/main" id="{19A075E1-92CF-4243-90A3-542DA5AC5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835275"/>
            <a:ext cx="3886200" cy="3886200"/>
          </a:xfrm>
          <a:prstGeom prst="rect">
            <a:avLst/>
          </a:prstGeom>
        </p:spPr>
      </p:pic>
      <p:sp>
        <p:nvSpPr>
          <p:cNvPr id="2" name="Title 1">
            <a:extLst>
              <a:ext uri="{FF2B5EF4-FFF2-40B4-BE49-F238E27FC236}">
                <a16:creationId xmlns:a16="http://schemas.microsoft.com/office/drawing/2014/main" id="{A239BF2A-6353-3FBA-7A8C-A7B0C30C9C06}"/>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273838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990600"/>
            <a:ext cx="8229600" cy="4800600"/>
          </a:xfrm>
        </p:spPr>
        <p:txBody>
          <a:bodyPr>
            <a:normAutofit/>
          </a:bodyPr>
          <a:lstStyle/>
          <a:p>
            <a:pPr marL="0" indent="0" algn="just">
              <a:buNone/>
            </a:pPr>
            <a:endParaRPr lang="en-US" sz="2000" b="1" dirty="0"/>
          </a:p>
          <a:p>
            <a:pPr marL="0" indent="0" algn="just">
              <a:buNone/>
            </a:pPr>
            <a:r>
              <a:rPr lang="en-US" sz="2400" dirty="0"/>
              <a:t>As shown in the above diagram, a typical neuron consists of the following four parts with the help of which we can explain its working −</a:t>
            </a:r>
          </a:p>
          <a:p>
            <a:pPr marL="0" indent="0" algn="just">
              <a:buNone/>
            </a:pPr>
            <a:endParaRPr lang="en-US" sz="2000" dirty="0"/>
          </a:p>
          <a:p>
            <a:pPr lvl="1" algn="just"/>
            <a:r>
              <a:rPr lang="en-US" sz="2000" b="1" dirty="0"/>
              <a:t>Dendrites</a:t>
            </a:r>
            <a:r>
              <a:rPr lang="en-US" sz="2000" dirty="0"/>
              <a:t> − They are tree-like branches, responsible for receiving the information from other neurons it is connected to. In other sense, we can say that they are like the ears of neuron.</a:t>
            </a:r>
          </a:p>
          <a:p>
            <a:pPr lvl="1" algn="just"/>
            <a:r>
              <a:rPr lang="en-US" sz="2000" b="1" dirty="0"/>
              <a:t>Soma</a:t>
            </a:r>
            <a:r>
              <a:rPr lang="en-US" sz="2000" dirty="0"/>
              <a:t> − It is the cell body of the neuron and is responsible for processing of information, they have received from dendrites.</a:t>
            </a:r>
          </a:p>
          <a:p>
            <a:pPr lvl="1" algn="just"/>
            <a:r>
              <a:rPr lang="en-US" sz="2000" b="1" dirty="0"/>
              <a:t>Axon</a:t>
            </a:r>
            <a:r>
              <a:rPr lang="en-US" sz="2000" dirty="0"/>
              <a:t> − It is just like a cable through which neurons send the information.</a:t>
            </a:r>
          </a:p>
          <a:p>
            <a:pPr lvl="1" algn="just"/>
            <a:r>
              <a:rPr lang="en-US" sz="2000" b="1" dirty="0"/>
              <a:t>Synapses</a:t>
            </a:r>
            <a:r>
              <a:rPr lang="en-US" sz="2000" dirty="0"/>
              <a:t> − It is the connection between the axon and other neuron dendrites.</a:t>
            </a:r>
          </a:p>
          <a:p>
            <a:pPr algn="just"/>
            <a:endParaRPr lang="en-US" sz="2000" dirty="0"/>
          </a:p>
        </p:txBody>
      </p:sp>
      <p:sp>
        <p:nvSpPr>
          <p:cNvPr id="2" name="Title 1">
            <a:extLst>
              <a:ext uri="{FF2B5EF4-FFF2-40B4-BE49-F238E27FC236}">
                <a16:creationId xmlns:a16="http://schemas.microsoft.com/office/drawing/2014/main" id="{339F86D4-7975-18A8-58A3-F895AB8C7F25}"/>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1306158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990600"/>
            <a:ext cx="8229600" cy="4800600"/>
          </a:xfrm>
        </p:spPr>
        <p:txBody>
          <a:bodyPr>
            <a:normAutofit/>
          </a:bodyPr>
          <a:lstStyle/>
          <a:p>
            <a:pPr marL="0" indent="0" algn="just">
              <a:buNone/>
            </a:pPr>
            <a:endParaRPr lang="en-US" sz="2000" b="1" dirty="0"/>
          </a:p>
          <a:p>
            <a:pPr marL="0" indent="0" algn="just">
              <a:buNone/>
            </a:pPr>
            <a:endParaRPr lang="en-US" sz="2000" dirty="0"/>
          </a:p>
        </p:txBody>
      </p:sp>
      <p:pic>
        <p:nvPicPr>
          <p:cNvPr id="3" name="Picture 2">
            <a:extLst>
              <a:ext uri="{FF2B5EF4-FFF2-40B4-BE49-F238E27FC236}">
                <a16:creationId xmlns:a16="http://schemas.microsoft.com/office/drawing/2014/main" id="{40BFAA31-2C6A-48DA-8BD0-21366845E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353"/>
            <a:ext cx="9144000" cy="5513294"/>
          </a:xfrm>
          <a:prstGeom prst="rect">
            <a:avLst/>
          </a:prstGeom>
          <a:noFill/>
          <a:ln>
            <a:noFill/>
          </a:ln>
        </p:spPr>
      </p:pic>
      <p:sp>
        <p:nvSpPr>
          <p:cNvPr id="2" name="Title 1">
            <a:extLst>
              <a:ext uri="{FF2B5EF4-FFF2-40B4-BE49-F238E27FC236}">
                <a16:creationId xmlns:a16="http://schemas.microsoft.com/office/drawing/2014/main" id="{69511EDA-AFD1-CE09-5A55-18ED1C43C7ED}"/>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205589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endParaRPr lang="en-US" sz="2000" dirty="0"/>
          </a:p>
        </p:txBody>
      </p:sp>
      <p:graphicFrame>
        <p:nvGraphicFramePr>
          <p:cNvPr id="7" name="Table 6"/>
          <p:cNvGraphicFramePr>
            <a:graphicFrameLocks noGrp="1"/>
          </p:cNvGraphicFramePr>
          <p:nvPr/>
        </p:nvGraphicFramePr>
        <p:xfrm>
          <a:off x="1600200" y="842563"/>
          <a:ext cx="6096000" cy="1849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US" dirty="0"/>
                        <a:t>Biological Neural Network</a:t>
                      </a:r>
                    </a:p>
                  </a:txBody>
                  <a:tcPr/>
                </a:tc>
                <a:tc>
                  <a:txBody>
                    <a:bodyPr/>
                    <a:lstStyle/>
                    <a:p>
                      <a:r>
                        <a:rPr lang="en-US" dirty="0"/>
                        <a:t>Artificial Neural Network</a:t>
                      </a:r>
                    </a:p>
                  </a:txBody>
                  <a:tcPr/>
                </a:tc>
                <a:extLst>
                  <a:ext uri="{0D108BD9-81ED-4DB2-BD59-A6C34878D82A}">
                    <a16:rowId xmlns:a16="http://schemas.microsoft.com/office/drawing/2014/main" val="10000"/>
                  </a:ext>
                </a:extLst>
              </a:tr>
              <a:tr h="370840">
                <a:tc>
                  <a:txBody>
                    <a:bodyPr/>
                    <a:lstStyle/>
                    <a:p>
                      <a:r>
                        <a:rPr lang="en-US"/>
                        <a:t>Soma</a:t>
                      </a:r>
                    </a:p>
                  </a:txBody>
                  <a:tcPr anchor="ctr"/>
                </a:tc>
                <a:tc>
                  <a:txBody>
                    <a:bodyPr/>
                    <a:lstStyle/>
                    <a:p>
                      <a:r>
                        <a:rPr lang="en-US"/>
                        <a:t>Node</a:t>
                      </a:r>
                    </a:p>
                  </a:txBody>
                  <a:tcPr anchor="ctr"/>
                </a:tc>
                <a:extLst>
                  <a:ext uri="{0D108BD9-81ED-4DB2-BD59-A6C34878D82A}">
                    <a16:rowId xmlns:a16="http://schemas.microsoft.com/office/drawing/2014/main" val="10001"/>
                  </a:ext>
                </a:extLst>
              </a:tr>
              <a:tr h="370840">
                <a:tc>
                  <a:txBody>
                    <a:bodyPr/>
                    <a:lstStyle/>
                    <a:p>
                      <a:r>
                        <a:rPr lang="en-US"/>
                        <a:t>Dendrites</a:t>
                      </a:r>
                    </a:p>
                  </a:txBody>
                  <a:tcPr anchor="ctr"/>
                </a:tc>
                <a:tc>
                  <a:txBody>
                    <a:bodyPr/>
                    <a:lstStyle/>
                    <a:p>
                      <a:r>
                        <a:rPr lang="en-US"/>
                        <a:t>Input</a:t>
                      </a:r>
                    </a:p>
                  </a:txBody>
                  <a:tcPr anchor="ctr"/>
                </a:tc>
                <a:extLst>
                  <a:ext uri="{0D108BD9-81ED-4DB2-BD59-A6C34878D82A}">
                    <a16:rowId xmlns:a16="http://schemas.microsoft.com/office/drawing/2014/main" val="10002"/>
                  </a:ext>
                </a:extLst>
              </a:tr>
              <a:tr h="370840">
                <a:tc>
                  <a:txBody>
                    <a:bodyPr/>
                    <a:lstStyle/>
                    <a:p>
                      <a:r>
                        <a:rPr lang="en-US" dirty="0"/>
                        <a:t>Synapse</a:t>
                      </a:r>
                    </a:p>
                  </a:txBody>
                  <a:tcPr anchor="ctr"/>
                </a:tc>
                <a:tc>
                  <a:txBody>
                    <a:bodyPr/>
                    <a:lstStyle/>
                    <a:p>
                      <a:r>
                        <a:rPr lang="en-US" dirty="0"/>
                        <a:t>Weights or Interconnections</a:t>
                      </a:r>
                    </a:p>
                  </a:txBody>
                  <a:tcPr anchor="ctr"/>
                </a:tc>
                <a:extLst>
                  <a:ext uri="{0D108BD9-81ED-4DB2-BD59-A6C34878D82A}">
                    <a16:rowId xmlns:a16="http://schemas.microsoft.com/office/drawing/2014/main" val="10003"/>
                  </a:ext>
                </a:extLst>
              </a:tr>
              <a:tr h="370840">
                <a:tc>
                  <a:txBody>
                    <a:bodyPr/>
                    <a:lstStyle/>
                    <a:p>
                      <a:r>
                        <a:rPr lang="en-US"/>
                        <a:t>Axon</a:t>
                      </a:r>
                    </a:p>
                  </a:txBody>
                  <a:tcPr anchor="ctr"/>
                </a:tc>
                <a:tc>
                  <a:txBody>
                    <a:bodyPr/>
                    <a:lstStyle/>
                    <a:p>
                      <a:r>
                        <a:rPr lang="en-US" dirty="0"/>
                        <a:t>Output</a:t>
                      </a:r>
                    </a:p>
                  </a:txBody>
                  <a:tcPr anchor="ct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1363F9D7-10B4-4A49-81B0-6C96EE3EB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94870"/>
            <a:ext cx="6553200" cy="3686175"/>
          </a:xfrm>
          <a:prstGeom prst="rect">
            <a:avLst/>
          </a:prstGeom>
        </p:spPr>
      </p:pic>
      <p:sp>
        <p:nvSpPr>
          <p:cNvPr id="2" name="Title 1">
            <a:extLst>
              <a:ext uri="{FF2B5EF4-FFF2-40B4-BE49-F238E27FC236}">
                <a16:creationId xmlns:a16="http://schemas.microsoft.com/office/drawing/2014/main" id="{73EC7BF6-D2C3-F637-7686-61EF3EC1CE18}"/>
              </a:ext>
            </a:extLst>
          </p:cNvPr>
          <p:cNvSpPr txBox="1">
            <a:spLocks/>
          </p:cNvSpPr>
          <p:nvPr/>
        </p:nvSpPr>
        <p:spPr>
          <a:xfrm>
            <a:off x="2078182" y="31173"/>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p>
        </p:txBody>
      </p:sp>
    </p:spTree>
    <p:extLst>
      <p:ext uri="{BB962C8B-B14F-4D97-AF65-F5344CB8AC3E}">
        <p14:creationId xmlns:p14="http://schemas.microsoft.com/office/powerpoint/2010/main" val="37913062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4320</TotalTime>
  <Words>11859</Words>
  <Application>Microsoft Macintosh PowerPoint</Application>
  <PresentationFormat>On-screen Show (4:3)</PresentationFormat>
  <Paragraphs>1173</Paragraphs>
  <Slides>166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166</vt:i4>
      </vt:variant>
    </vt:vector>
  </HeadingPairs>
  <TitlesOfParts>
    <vt:vector size="177" baseType="lpstr">
      <vt:lpstr>Arial</vt:lpstr>
      <vt:lpstr>Calibri</vt:lpstr>
      <vt:lpstr>Constantia</vt:lpstr>
      <vt:lpstr>erdana</vt:lpstr>
      <vt:lpstr>inter-bold</vt:lpstr>
      <vt:lpstr>inter-regular</vt:lpstr>
      <vt:lpstr>Nunito</vt:lpstr>
      <vt:lpstr>Times New Roman</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Gopal Thukral</dc:creator>
  <cp:lastModifiedBy>Sonia Arora</cp:lastModifiedBy>
  <cp:revision>25</cp:revision>
  <dcterms:created xsi:type="dcterms:W3CDTF">2024-06-13T14:55:13Z</dcterms:created>
  <dcterms:modified xsi:type="dcterms:W3CDTF">2024-07-05T06:53:55Z</dcterms:modified>
</cp:coreProperties>
</file>